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1" r:id="rId3"/>
    <p:sldId id="394" r:id="rId4"/>
    <p:sldId id="400" r:id="rId5"/>
    <p:sldId id="395" r:id="rId6"/>
    <p:sldId id="396" r:id="rId7"/>
    <p:sldId id="397" r:id="rId8"/>
    <p:sldId id="374" r:id="rId9"/>
    <p:sldId id="401" r:id="rId10"/>
    <p:sldId id="362" r:id="rId11"/>
    <p:sldId id="283"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847"/>
    <a:srgbClr val="B09573"/>
    <a:srgbClr val="CFD4D5"/>
    <a:srgbClr val="B6BEC5"/>
    <a:srgbClr val="9C938A"/>
    <a:srgbClr val="B3BCBD"/>
    <a:srgbClr val="EAEBED"/>
    <a:srgbClr val="4F4C3B"/>
    <a:srgbClr val="7DAF4B"/>
    <a:srgbClr val="4B92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75163" autoAdjust="0"/>
  </p:normalViewPr>
  <p:slideViewPr>
    <p:cSldViewPr snapToGrid="0">
      <p:cViewPr varScale="1">
        <p:scale>
          <a:sx n="62" d="100"/>
          <a:sy n="62" d="100"/>
        </p:scale>
        <p:origin x="1454" y="43"/>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102"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M:\!Projects\Climate%20Change\Zero%20Waste%20Lviv\GHGs%20emissions%20-%20model%20for%20composting.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v>Викиди від розкладу на полігонах</c:v>
          </c:tx>
          <c:spPr>
            <a:solidFill>
              <a:schemeClr val="accent2"/>
            </a:solidFill>
            <a:ln>
              <a:noFill/>
            </a:ln>
            <a:effectLst/>
          </c:spPr>
          <c:invertIfNegative val="0"/>
          <c:val>
            <c:numRef>
              <c:f>GHGs!$B$26:$U$26</c:f>
              <c:numCache>
                <c:formatCode>#,##0</c:formatCode>
                <c:ptCount val="20"/>
                <c:pt idx="0">
                  <c:v>0</c:v>
                </c:pt>
                <c:pt idx="1">
                  <c:v>176.5484789541014</c:v>
                </c:pt>
                <c:pt idx="2">
                  <c:v>700.09869736930762</c:v>
                </c:pt>
                <c:pt idx="3">
                  <c:v>959.42156330252931</c:v>
                </c:pt>
                <c:pt idx="4">
                  <c:v>1943.4207680027396</c:v>
                </c:pt>
                <c:pt idx="5">
                  <c:v>2845.213904145809</c:v>
                </c:pt>
                <c:pt idx="6">
                  <c:v>3671.9921017138136</c:v>
                </c:pt>
                <c:pt idx="7">
                  <c:v>4430.2901717840996</c:v>
                </c:pt>
                <c:pt idx="8">
                  <c:v>5126.0487019898246</c:v>
                </c:pt>
                <c:pt idx="9">
                  <c:v>5764.6701076821519</c:v>
                </c:pt>
                <c:pt idx="10">
                  <c:v>6351.0692397434332</c:v>
                </c:pt>
                <c:pt idx="11">
                  <c:v>6889.7190893399429</c:v>
                </c:pt>
                <c:pt idx="12">
                  <c:v>7384.6920754296789</c:v>
                </c:pt>
                <c:pt idx="13">
                  <c:v>7839.6973519198536</c:v>
                </c:pt>
                <c:pt idx="14">
                  <c:v>8258.1145274297833</c:v>
                </c:pt>
                <c:pt idx="15">
                  <c:v>8643.0241511467011</c:v>
                </c:pt>
                <c:pt idx="16">
                  <c:v>8997.2352828061539</c:v>
                </c:pt>
                <c:pt idx="17">
                  <c:v>9323.3104329736052</c:v>
                </c:pt>
                <c:pt idx="18">
                  <c:v>9623.5881311811681</c:v>
                </c:pt>
                <c:pt idx="19">
                  <c:v>9900.2033537517582</c:v>
                </c:pt>
              </c:numCache>
            </c:numRef>
          </c:val>
          <c:extLst>
            <c:ext xmlns:c16="http://schemas.microsoft.com/office/drawing/2014/chart" uri="{C3380CC4-5D6E-409C-BE32-E72D297353CC}">
              <c16:uniqueId val="{00000000-4FAF-446D-A103-542E28C0B2E0}"/>
            </c:ext>
          </c:extLst>
        </c:ser>
        <c:ser>
          <c:idx val="2"/>
          <c:order val="2"/>
          <c:tx>
            <c:v>Викиди від компостування</c:v>
          </c:tx>
          <c:spPr>
            <a:solidFill>
              <a:schemeClr val="accent6"/>
            </a:solidFill>
            <a:ln>
              <a:noFill/>
            </a:ln>
            <a:effectLst/>
          </c:spPr>
          <c:invertIfNegative val="0"/>
          <c:val>
            <c:numRef>
              <c:f>GHGs!$B$43:$U$43</c:f>
              <c:numCache>
                <c:formatCode>0</c:formatCode>
                <c:ptCount val="20"/>
                <c:pt idx="0">
                  <c:v>151.32034719999999</c:v>
                </c:pt>
                <c:pt idx="1">
                  <c:v>444.875856</c:v>
                </c:pt>
                <c:pt idx="2">
                  <c:v>258.158592</c:v>
                </c:pt>
                <c:pt idx="3">
                  <c:v>882.08</c:v>
                </c:pt>
                <c:pt idx="4">
                  <c:v>882.08</c:v>
                </c:pt>
                <c:pt idx="5">
                  <c:v>882.08</c:v>
                </c:pt>
                <c:pt idx="6">
                  <c:v>882.08</c:v>
                </c:pt>
                <c:pt idx="7">
                  <c:v>882.08</c:v>
                </c:pt>
                <c:pt idx="8">
                  <c:v>882.08</c:v>
                </c:pt>
                <c:pt idx="9">
                  <c:v>882.08</c:v>
                </c:pt>
                <c:pt idx="10">
                  <c:v>882.08</c:v>
                </c:pt>
                <c:pt idx="11">
                  <c:v>882.08</c:v>
                </c:pt>
                <c:pt idx="12">
                  <c:v>882.08</c:v>
                </c:pt>
                <c:pt idx="13">
                  <c:v>882.08</c:v>
                </c:pt>
                <c:pt idx="14">
                  <c:v>882.08</c:v>
                </c:pt>
                <c:pt idx="15">
                  <c:v>882.08</c:v>
                </c:pt>
                <c:pt idx="16">
                  <c:v>882.08</c:v>
                </c:pt>
                <c:pt idx="17">
                  <c:v>882.08</c:v>
                </c:pt>
                <c:pt idx="18">
                  <c:v>882.08</c:v>
                </c:pt>
                <c:pt idx="19">
                  <c:v>882.08</c:v>
                </c:pt>
              </c:numCache>
            </c:numRef>
          </c:val>
          <c:extLst>
            <c:ext xmlns:c16="http://schemas.microsoft.com/office/drawing/2014/chart" uri="{C3380CC4-5D6E-409C-BE32-E72D297353CC}">
              <c16:uniqueId val="{00000001-4FAF-446D-A103-542E28C0B2E0}"/>
            </c:ext>
          </c:extLst>
        </c:ser>
        <c:dLbls>
          <c:showLegendKey val="0"/>
          <c:showVal val="0"/>
          <c:showCatName val="0"/>
          <c:showSerName val="0"/>
          <c:showPercent val="0"/>
          <c:showBubbleSize val="0"/>
        </c:dLbls>
        <c:gapWidth val="150"/>
        <c:axId val="1457648879"/>
        <c:axId val="1457649711"/>
      </c:barChart>
      <c:lineChart>
        <c:grouping val="standard"/>
        <c:varyColors val="0"/>
        <c:ser>
          <c:idx val="0"/>
          <c:order val="0"/>
          <c:tx>
            <c:v>Скорочення викидів</c:v>
          </c:tx>
          <c:spPr>
            <a:ln w="28575" cap="rnd">
              <a:solidFill>
                <a:schemeClr val="accent1"/>
              </a:solidFill>
              <a:round/>
            </a:ln>
            <a:effectLst/>
          </c:spPr>
          <c:marker>
            <c:symbol val="none"/>
          </c:marker>
          <c:cat>
            <c:numRef>
              <c:f>GHGs!$B$1:$U$1</c:f>
              <c:numCache>
                <c:formatCode>General</c:formatCode>
                <c:ptCount val="2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numCache>
            </c:numRef>
          </c:cat>
          <c:val>
            <c:numRef>
              <c:f>GHGs!$B$52:$U$52</c:f>
              <c:numCache>
                <c:formatCode>#,##0</c:formatCode>
                <c:ptCount val="20"/>
                <c:pt idx="0">
                  <c:v>-288.64855764052999</c:v>
                </c:pt>
                <c:pt idx="1">
                  <c:v>-697.03418117290789</c:v>
                </c:pt>
                <c:pt idx="2">
                  <c:v>161.88235626511766</c:v>
                </c:pt>
                <c:pt idx="3">
                  <c:v>-789.28354283191072</c:v>
                </c:pt>
                <c:pt idx="4">
                  <c:v>194.71566186829955</c:v>
                </c:pt>
                <c:pt idx="5">
                  <c:v>1096.508798011369</c:v>
                </c:pt>
                <c:pt idx="6">
                  <c:v>1923.2869955793735</c:v>
                </c:pt>
                <c:pt idx="7">
                  <c:v>2681.5850656496596</c:v>
                </c:pt>
                <c:pt idx="8">
                  <c:v>3377.3435958553846</c:v>
                </c:pt>
                <c:pt idx="9">
                  <c:v>4015.9650015477118</c:v>
                </c:pt>
                <c:pt idx="10">
                  <c:v>4602.3641336089931</c:v>
                </c:pt>
                <c:pt idx="11">
                  <c:v>5141.0139832055029</c:v>
                </c:pt>
                <c:pt idx="12">
                  <c:v>5635.9869692952389</c:v>
                </c:pt>
                <c:pt idx="13">
                  <c:v>6090.9922457854136</c:v>
                </c:pt>
                <c:pt idx="14">
                  <c:v>6509.4094212953432</c:v>
                </c:pt>
                <c:pt idx="15">
                  <c:v>6894.3190450122611</c:v>
                </c:pt>
                <c:pt idx="16">
                  <c:v>7248.5301766717139</c:v>
                </c:pt>
                <c:pt idx="17">
                  <c:v>7574.6053268391652</c:v>
                </c:pt>
                <c:pt idx="18">
                  <c:v>7874.8830250467281</c:v>
                </c:pt>
                <c:pt idx="19">
                  <c:v>8151.4982476173182</c:v>
                </c:pt>
              </c:numCache>
            </c:numRef>
          </c:val>
          <c:smooth val="0"/>
          <c:extLst>
            <c:ext xmlns:c16="http://schemas.microsoft.com/office/drawing/2014/chart" uri="{C3380CC4-5D6E-409C-BE32-E72D297353CC}">
              <c16:uniqueId val="{00000002-4FAF-446D-A103-542E28C0B2E0}"/>
            </c:ext>
          </c:extLst>
        </c:ser>
        <c:dLbls>
          <c:showLegendKey val="0"/>
          <c:showVal val="0"/>
          <c:showCatName val="0"/>
          <c:showSerName val="0"/>
          <c:showPercent val="0"/>
          <c:showBubbleSize val="0"/>
        </c:dLbls>
        <c:marker val="1"/>
        <c:smooth val="0"/>
        <c:axId val="1457648879"/>
        <c:axId val="1457649711"/>
      </c:lineChart>
      <c:catAx>
        <c:axId val="145764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uk-UA"/>
          </a:p>
        </c:txPr>
        <c:crossAx val="1457649711"/>
        <c:crosses val="autoZero"/>
        <c:auto val="1"/>
        <c:lblAlgn val="ctr"/>
        <c:lblOffset val="100"/>
        <c:noMultiLvlLbl val="0"/>
      </c:catAx>
      <c:valAx>
        <c:axId val="1457649711"/>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uk-UA"/>
          </a:p>
        </c:txPr>
        <c:crossAx val="1457648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DB193-BBB2-453A-8D81-E4CA1433BE12}" type="datetimeFigureOut">
              <a:rPr lang="en-US" smtClean="0"/>
              <a:t>5/25/2023</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79B93-0729-4036-91B2-B8A88D5980D6}" type="slidenum">
              <a:rPr lang="en-US" smtClean="0"/>
              <a:t>‹№›</a:t>
            </a:fld>
            <a:endParaRPr lang="en-US"/>
          </a:p>
        </p:txBody>
      </p:sp>
    </p:spTree>
    <p:extLst>
      <p:ext uri="{BB962C8B-B14F-4D97-AF65-F5344CB8AC3E}">
        <p14:creationId xmlns:p14="http://schemas.microsoft.com/office/powerpoint/2010/main" val="145289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ru-RU" dirty="0"/>
          </a:p>
        </p:txBody>
      </p:sp>
      <p:sp>
        <p:nvSpPr>
          <p:cNvPr id="58" name="Google Shape;5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extLst>
      <p:ext uri="{BB962C8B-B14F-4D97-AF65-F5344CB8AC3E}">
        <p14:creationId xmlns:p14="http://schemas.microsoft.com/office/powerpoint/2010/main" val="3857434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b="0" i="0" dirty="0" err="1">
                <a:solidFill>
                  <a:srgbClr val="222222"/>
                </a:solidFill>
                <a:effectLst/>
                <a:latin typeface="Arial" panose="020B0604020202020204" pitchFamily="34" charset="0"/>
              </a:rPr>
              <a:t>Побудова</a:t>
            </a:r>
            <a:r>
              <a:rPr lang="ru-RU" b="0" i="0" dirty="0">
                <a:solidFill>
                  <a:srgbClr val="222222"/>
                </a:solidFill>
                <a:effectLst/>
                <a:latin typeface="Arial" panose="020B0604020202020204" pitchFamily="34" charset="0"/>
              </a:rPr>
              <a:t> зв'язків </a:t>
            </a:r>
            <a:r>
              <a:rPr lang="ru-RU" b="0" i="0" dirty="0" err="1">
                <a:solidFill>
                  <a:srgbClr val="222222"/>
                </a:solidFill>
                <a:effectLst/>
                <a:latin typeface="Arial" panose="020B0604020202020204" pitchFamily="34" charset="0"/>
              </a:rPr>
              <a:t>між</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управлінням</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відходів</a:t>
            </a:r>
            <a:r>
              <a:rPr lang="ru-RU" b="0" i="0" dirty="0">
                <a:solidFill>
                  <a:srgbClr val="222222"/>
                </a:solidFill>
                <a:effectLst/>
                <a:latin typeface="Arial" panose="020B0604020202020204" pitchFamily="34" charset="0"/>
              </a:rPr>
              <a:t> в </a:t>
            </a:r>
            <a:r>
              <a:rPr lang="ru-RU" b="0" i="0" dirty="0" err="1">
                <a:solidFill>
                  <a:srgbClr val="222222"/>
                </a:solidFill>
                <a:effectLst/>
                <a:latin typeface="Arial" panose="020B0604020202020204" pitchFamily="34" charset="0"/>
              </a:rPr>
              <a:t>містах</a:t>
            </a:r>
            <a:r>
              <a:rPr lang="ru-RU" b="0" i="0" dirty="0">
                <a:solidFill>
                  <a:srgbClr val="222222"/>
                </a:solidFill>
                <a:effectLst/>
                <a:latin typeface="Arial" panose="020B0604020202020204" pitchFamily="34" charset="0"/>
              </a:rPr>
              <a:t> та </a:t>
            </a:r>
            <a:r>
              <a:rPr lang="ru-RU" b="0" i="0" dirty="0" err="1">
                <a:solidFill>
                  <a:srgbClr val="222222"/>
                </a:solidFill>
                <a:effectLst/>
                <a:latin typeface="Arial" panose="020B0604020202020204" pitchFamily="34" charset="0"/>
              </a:rPr>
              <a:t>аграрним</a:t>
            </a:r>
            <a:r>
              <a:rPr lang="ru-RU" b="0" i="0" dirty="0">
                <a:solidFill>
                  <a:srgbClr val="222222"/>
                </a:solidFill>
                <a:effectLst/>
                <a:latin typeface="Arial" panose="020B0604020202020204" pitchFamily="34" charset="0"/>
              </a:rPr>
              <a:t> сектором </a:t>
            </a:r>
            <a:r>
              <a:rPr lang="ru-RU" b="0" i="0" dirty="0" err="1">
                <a:solidFill>
                  <a:srgbClr val="222222"/>
                </a:solidFill>
                <a:effectLst/>
                <a:latin typeface="Arial" panose="020B0604020202020204" pitchFamily="34" charset="0"/>
              </a:rPr>
              <a:t>дозволяє</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скорочувати</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викиди</a:t>
            </a:r>
            <a:r>
              <a:rPr lang="ru-RU" b="0" i="0" dirty="0">
                <a:solidFill>
                  <a:srgbClr val="222222"/>
                </a:solidFill>
                <a:effectLst/>
                <a:latin typeface="Arial" panose="020B0604020202020204" pitchFamily="34" charset="0"/>
              </a:rPr>
              <a:t> за межами </a:t>
            </a:r>
            <a:r>
              <a:rPr lang="ru-RU" b="0" i="0" dirty="0" err="1">
                <a:solidFill>
                  <a:srgbClr val="222222"/>
                </a:solidFill>
                <a:effectLst/>
                <a:latin typeface="Arial" panose="020B0604020202020204" pitchFamily="34" charset="0"/>
              </a:rPr>
              <a:t>міст</a:t>
            </a:r>
            <a:r>
              <a:rPr lang="ru-RU" b="0" i="0" dirty="0">
                <a:solidFill>
                  <a:srgbClr val="222222"/>
                </a:solidFill>
                <a:effectLst/>
                <a:latin typeface="Arial" panose="020B0604020202020204" pitchFamily="34" charset="0"/>
              </a:rPr>
              <a:t>.</a:t>
            </a:r>
          </a:p>
          <a:p>
            <a:endParaRPr lang="ru-RU"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pc="-1" dirty="0">
                <a:solidFill>
                  <a:srgbClr val="000000"/>
                </a:solidFill>
                <a:uFill>
                  <a:solidFill>
                    <a:srgbClr val="FFFFFF"/>
                  </a:solidFill>
                </a:uFill>
                <a:latin typeface="Trebuchant MS"/>
              </a:rPr>
              <a:t>Пілотні проекти в Україні необхідні для тестування фінансової доцільності та додатковості проектів зі скорочення викидів за рахунок компостування органічних відходів в містах.</a:t>
            </a:r>
          </a:p>
          <a:p>
            <a:endParaRPr lang="uk-UA" dirty="0"/>
          </a:p>
        </p:txBody>
      </p:sp>
      <p:sp>
        <p:nvSpPr>
          <p:cNvPr id="4" name="Місце для номера слайда 3"/>
          <p:cNvSpPr>
            <a:spLocks noGrp="1"/>
          </p:cNvSpPr>
          <p:nvPr>
            <p:ph type="sldNum" sz="quarter" idx="5"/>
          </p:nvPr>
        </p:nvSpPr>
        <p:spPr/>
        <p:txBody>
          <a:bodyPr/>
          <a:lstStyle/>
          <a:p>
            <a:fld id="{4FC79B93-0729-4036-91B2-B8A88D5980D6}" type="slidenum">
              <a:rPr lang="en-US" smtClean="0"/>
              <a:t>10</a:t>
            </a:fld>
            <a:endParaRPr lang="en-US"/>
          </a:p>
        </p:txBody>
      </p:sp>
    </p:spTree>
    <p:extLst>
      <p:ext uri="{BB962C8B-B14F-4D97-AF65-F5344CB8AC3E}">
        <p14:creationId xmlns:p14="http://schemas.microsoft.com/office/powerpoint/2010/main" val="1051089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1fb2f0268a_2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g11fb2f0268a_2_3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Саме від короткострокових дій зі скорочення викидів та адаптації буде залежати масштаби майбутніх втрат та ризиків. Глибокі, швидкі, а часом і негайні, та сталі скорочення викидів парникових газів необхідні вже цього десятиріччя в усіх секторах.</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uk-UA" sz="1900" dirty="0"/>
          </a:p>
          <a:p>
            <a:pPr marL="0" lvl="0" indent="0" algn="l" rtl="0">
              <a:spcBef>
                <a:spcPts val="0"/>
              </a:spcBef>
              <a:spcAft>
                <a:spcPts val="0"/>
              </a:spcAft>
              <a:buNone/>
            </a:pPr>
            <a:r>
              <a:rPr lang="uk-UA" sz="1900" dirty="0"/>
              <a:t>Отже, трансформаційні зміни можливі і післявоєнна відбудова – це можливість для різкого переходу до низьковуглецевого розвитку у різних секторах, включаючи ті, які зазнали найбільшого впливу від російської агресії.</a:t>
            </a:r>
            <a:endParaRPr sz="1900" dirty="0"/>
          </a:p>
        </p:txBody>
      </p:sp>
      <p:sp>
        <p:nvSpPr>
          <p:cNvPr id="585" name="Google Shape;585;g11fb2f0268a_2_3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900" dirty="0"/>
              <a:t>Despite this progress, our assessment concludes that unless there are immediate and deep emissions reductions </a:t>
            </a:r>
            <a:r>
              <a:rPr lang="en-GB" sz="1900" b="0" cap="none" dirty="0"/>
              <a:t>across all sectors, 1.5</a:t>
            </a:r>
            <a:r>
              <a:rPr lang="en-GB" sz="1900" b="0" dirty="0"/>
              <a:t>°C</a:t>
            </a:r>
            <a:r>
              <a:rPr lang="en-GB" sz="1900" b="0" cap="none" dirty="0"/>
              <a:t> is beyond reach. </a:t>
            </a:r>
            <a:endParaRPr lang="uk-UA" sz="1900" b="0" cap="none" dirty="0"/>
          </a:p>
          <a:p>
            <a:pPr marL="0" lvl="0" indent="0" algn="l" rtl="0">
              <a:spcBef>
                <a:spcPts val="0"/>
              </a:spcBef>
              <a:spcAft>
                <a:spcPts val="0"/>
              </a:spcAft>
              <a:buClr>
                <a:schemeClr val="dk1"/>
              </a:buClr>
              <a:buFont typeface="Arial"/>
              <a:buNone/>
            </a:pPr>
            <a:endParaRPr lang="uk-UA" sz="24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Саме від короткострокових дій зі скорочення викидів та адаптації буде залежати масштаби майбутніх втрат та ризиків. Глибокі, швидкі, а часом і негайні, та сталі скорочення викидів парникових газів необхідні вже цього десятиріччя в усіх секторах.</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1" name="Google Shape;19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GB" dirty="0"/>
              <a:t>IPCC AR6, WG III, </a:t>
            </a:r>
            <a:r>
              <a:rPr lang="en-US" b="0" i="0" dirty="0">
                <a:solidFill>
                  <a:srgbClr val="222222"/>
                </a:solidFill>
                <a:effectLst/>
                <a:latin typeface="Arial" panose="020B0604020202020204" pitchFamily="34" charset="0"/>
              </a:rPr>
              <a:t>Chapter 8. Urban systems and other settlements</a:t>
            </a:r>
          </a:p>
          <a:p>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NIR 2023: In the Waste sector, the greatest emissions of CH4 occur during anaerobic decomposition of solid municipal waste, as well as from waste water. Compared to 1990, emissions from solid waste disposal sites increased by 17.8 %, and emissions from waste water decreased by 24.4 %. Methane emissions from solid waste landfills in 1990 amounted to 261.38 kt, and by 2021 they have increased to 307.99 kt – by 17.8 %. In comparison with the previous year emissions were decreased by 0.07 %.</a:t>
            </a:r>
            <a:r>
              <a:rPr lang="uk-UA" dirty="0"/>
              <a:t> </a:t>
            </a:r>
            <a:r>
              <a:rPr lang="en-US" dirty="0"/>
              <a:t>In 2011-2021, methane emission fluctuations mainly were caused by landfill gas utilization.</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problem of emissions underreporting for Waste sectors in municipal planning documents: SECAPS, GCAPs, etc.</a:t>
            </a:r>
            <a:endParaRPr lang="uk-UA" dirty="0"/>
          </a:p>
        </p:txBody>
      </p:sp>
      <p:sp>
        <p:nvSpPr>
          <p:cNvPr id="4" name="Місце для номера слайда 3"/>
          <p:cNvSpPr>
            <a:spLocks noGrp="1"/>
          </p:cNvSpPr>
          <p:nvPr>
            <p:ph type="sldNum" sz="quarter" idx="5"/>
          </p:nvPr>
        </p:nvSpPr>
        <p:spPr/>
        <p:txBody>
          <a:bodyPr/>
          <a:lstStyle/>
          <a:p>
            <a:fld id="{4FC79B93-0729-4036-91B2-B8A88D5980D6}" type="slidenum">
              <a:rPr lang="en-US" smtClean="0"/>
              <a:t>3</a:t>
            </a:fld>
            <a:endParaRPr lang="en-US"/>
          </a:p>
        </p:txBody>
      </p:sp>
    </p:spTree>
    <p:extLst>
      <p:ext uri="{BB962C8B-B14F-4D97-AF65-F5344CB8AC3E}">
        <p14:creationId xmlns:p14="http://schemas.microsoft.com/office/powerpoint/2010/main" val="249945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IPCC AR6, WG III, </a:t>
            </a:r>
            <a:r>
              <a:rPr lang="en-US" b="0" i="0" dirty="0">
                <a:solidFill>
                  <a:srgbClr val="222222"/>
                </a:solidFill>
                <a:effectLst/>
                <a:latin typeface="Arial" panose="020B0604020202020204" pitchFamily="34" charset="0"/>
              </a:rPr>
              <a:t>Chapter 8. Urban systems and other settlements: Figure 8.11: Reference scenario and mitigation potential for global urban areas in the residential and commercial building, transport, waste, and material production sectors. The top red line indicates the reference scenario where no further emissions reduction efforts are taken, while the bottom dark line indicates the combined potential of reducing emissions across the sectors displayed. Wedges are provided for potential emissions savings associated with </a:t>
            </a:r>
            <a:r>
              <a:rPr lang="en-US" b="0" i="0" dirty="0" err="1">
                <a:solidFill>
                  <a:srgbClr val="222222"/>
                </a:solidFill>
                <a:effectLst/>
                <a:latin typeface="Arial" panose="020B0604020202020204" pitchFamily="34" charset="0"/>
              </a:rPr>
              <a:t>decarbonising</a:t>
            </a:r>
            <a:r>
              <a:rPr lang="en-US" b="0" i="0" dirty="0">
                <a:solidFill>
                  <a:srgbClr val="222222"/>
                </a:solidFill>
                <a:effectLst/>
                <a:latin typeface="Arial" panose="020B0604020202020204" pitchFamily="34" charset="0"/>
              </a:rPr>
              <a:t> residential buildings, commercial buildings, transport, waste, and materials as indicated in the legend. The shaded areas that take place among the wedges with lines indicate contributions from </a:t>
            </a:r>
            <a:r>
              <a:rPr lang="en-US" b="0" i="0" dirty="0" err="1">
                <a:solidFill>
                  <a:srgbClr val="222222"/>
                </a:solidFill>
                <a:effectLst/>
                <a:latin typeface="Arial" panose="020B0604020202020204" pitchFamily="34" charset="0"/>
              </a:rPr>
              <a:t>decarbonisation</a:t>
            </a:r>
            <a:r>
              <a:rPr lang="en-US" b="0" i="0" dirty="0">
                <a:solidFill>
                  <a:srgbClr val="222222"/>
                </a:solidFill>
                <a:effectLst/>
                <a:latin typeface="Arial" panose="020B0604020202020204" pitchFamily="34" charset="0"/>
              </a:rPr>
              <a:t> of electricity supply. Source: Re-used with permission from Coalition for Urban Transitions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Zero Waste to Zero Emissions</a:t>
            </a:r>
            <a:r>
              <a:rPr lang="en-US" b="0" i="0" dirty="0">
                <a:solidFill>
                  <a:srgbClr val="222222"/>
                </a:solidFill>
                <a:effectLst/>
                <a:latin typeface="Arial" panose="020B0604020202020204" pitchFamily="34" charset="0"/>
              </a:rPr>
              <a:t>: Introducing better waste management policies such as waste separation, recycling, and composting could cut total emissions from the waste sector by 84% or more than 1.4 billion </a:t>
            </a:r>
            <a:r>
              <a:rPr lang="en-US" b="0" i="0" dirty="0" err="1">
                <a:solidFill>
                  <a:srgbClr val="222222"/>
                </a:solidFill>
                <a:effectLst/>
                <a:latin typeface="Arial" panose="020B0604020202020204" pitchFamily="34" charset="0"/>
              </a:rPr>
              <a:t>tonnes</a:t>
            </a:r>
            <a:r>
              <a:rPr lang="uk-UA" b="0" i="0" dirty="0">
                <a:solidFill>
                  <a:srgbClr val="222222"/>
                </a:solidFill>
                <a:effectLst/>
                <a:latin typeface="Arial" panose="020B0604020202020204" pitchFamily="34" charset="0"/>
              </a:rPr>
              <a:t>.</a:t>
            </a:r>
            <a:endParaRPr lang="en-US" dirty="0"/>
          </a:p>
        </p:txBody>
      </p:sp>
      <p:sp>
        <p:nvSpPr>
          <p:cNvPr id="4" name="Місце для номера слайда 3"/>
          <p:cNvSpPr>
            <a:spLocks noGrp="1"/>
          </p:cNvSpPr>
          <p:nvPr>
            <p:ph type="sldNum" sz="quarter" idx="5"/>
          </p:nvPr>
        </p:nvSpPr>
        <p:spPr/>
        <p:txBody>
          <a:bodyPr/>
          <a:lstStyle/>
          <a:p>
            <a:fld id="{4FC79B93-0729-4036-91B2-B8A88D5980D6}" type="slidenum">
              <a:rPr lang="en-US" smtClean="0"/>
              <a:t>4</a:t>
            </a:fld>
            <a:endParaRPr lang="en-US"/>
          </a:p>
        </p:txBody>
      </p:sp>
    </p:spTree>
    <p:extLst>
      <p:ext uri="{BB962C8B-B14F-4D97-AF65-F5344CB8AC3E}">
        <p14:creationId xmlns:p14="http://schemas.microsoft.com/office/powerpoint/2010/main" val="917370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4FC79B93-0729-4036-91B2-B8A88D5980D6}" type="slidenum">
              <a:rPr lang="en-US" smtClean="0"/>
              <a:t>5</a:t>
            </a:fld>
            <a:endParaRPr lang="en-US"/>
          </a:p>
        </p:txBody>
      </p:sp>
    </p:spTree>
    <p:extLst>
      <p:ext uri="{BB962C8B-B14F-4D97-AF65-F5344CB8AC3E}">
        <p14:creationId xmlns:p14="http://schemas.microsoft.com/office/powerpoint/2010/main" val="304471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Скорочення викидів відбуваються поступово, оскільки розклад на полігоні потребує часу.</a:t>
            </a:r>
            <a:endParaRPr lang="en-GB" dirty="0"/>
          </a:p>
        </p:txBody>
      </p:sp>
      <p:sp>
        <p:nvSpPr>
          <p:cNvPr id="4" name="Місце для номера слайда 3"/>
          <p:cNvSpPr>
            <a:spLocks noGrp="1"/>
          </p:cNvSpPr>
          <p:nvPr>
            <p:ph type="sldNum" sz="quarter" idx="5"/>
          </p:nvPr>
        </p:nvSpPr>
        <p:spPr/>
        <p:txBody>
          <a:bodyPr/>
          <a:lstStyle/>
          <a:p>
            <a:fld id="{4FC79B93-0729-4036-91B2-B8A88D5980D6}" type="slidenum">
              <a:rPr lang="en-US" smtClean="0"/>
              <a:t>6</a:t>
            </a:fld>
            <a:endParaRPr lang="en-US"/>
          </a:p>
        </p:txBody>
      </p:sp>
    </p:spTree>
    <p:extLst>
      <p:ext uri="{BB962C8B-B14F-4D97-AF65-F5344CB8AC3E}">
        <p14:creationId xmlns:p14="http://schemas.microsoft.com/office/powerpoint/2010/main" val="346830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4FC79B93-0729-4036-91B2-B8A88D5980D6}" type="slidenum">
              <a:rPr lang="en-US" smtClean="0"/>
              <a:t>7</a:t>
            </a:fld>
            <a:endParaRPr lang="en-US"/>
          </a:p>
        </p:txBody>
      </p:sp>
    </p:spTree>
    <p:extLst>
      <p:ext uri="{BB962C8B-B14F-4D97-AF65-F5344CB8AC3E}">
        <p14:creationId xmlns:p14="http://schemas.microsoft.com/office/powerpoint/2010/main" val="3345352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indent="0">
              <a:buNone/>
            </a:pPr>
            <a:r>
              <a:rPr lang="uk-UA" b="0" i="0" dirty="0">
                <a:solidFill>
                  <a:srgbClr val="222222"/>
                </a:solidFill>
                <a:effectLst/>
                <a:latin typeface="Arial" panose="020B0604020202020204" pitchFamily="34" charset="0"/>
              </a:rPr>
              <a:t>Компостування дозволяє досягти суттєвих скорочень викидів, тому існують можливості для залучення кліматичного фінансування. </a:t>
            </a:r>
            <a:endParaRPr lang="uk-UA" dirty="0"/>
          </a:p>
        </p:txBody>
      </p:sp>
      <p:sp>
        <p:nvSpPr>
          <p:cNvPr id="4" name="Місце для номера слайда 3"/>
          <p:cNvSpPr>
            <a:spLocks noGrp="1"/>
          </p:cNvSpPr>
          <p:nvPr>
            <p:ph type="sldNum" sz="quarter" idx="5"/>
          </p:nvPr>
        </p:nvSpPr>
        <p:spPr/>
        <p:txBody>
          <a:bodyPr/>
          <a:lstStyle/>
          <a:p>
            <a:fld id="{4FC79B93-0729-4036-91B2-B8A88D5980D6}" type="slidenum">
              <a:rPr lang="en-US" smtClean="0"/>
              <a:t>8</a:t>
            </a:fld>
            <a:endParaRPr lang="en-US"/>
          </a:p>
        </p:txBody>
      </p:sp>
    </p:spTree>
    <p:extLst>
      <p:ext uri="{BB962C8B-B14F-4D97-AF65-F5344CB8AC3E}">
        <p14:creationId xmlns:p14="http://schemas.microsoft.com/office/powerpoint/2010/main" val="487974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indent="0">
              <a:buNone/>
            </a:pPr>
            <a:r>
              <a:rPr lang="uk-UA" dirty="0"/>
              <a:t>Міста, як правило, обмежені у реалізації кліматичної політики відповідно до розподілу повноважень між національними та місцевими органами влади. Тим не менш, міста мають багато можливостей для боротьби із зміною клімату, в </a:t>
            </a:r>
            <a:r>
              <a:rPr lang="uk-UA" dirty="0" err="1"/>
              <a:t>т.ч</a:t>
            </a:r>
            <a:r>
              <a:rPr lang="uk-UA" dirty="0"/>
              <a:t>. завдяки удосконаленню системи поводження з відходами та розвитку інфраструктури для компостування органічних відходів</a:t>
            </a:r>
            <a:endParaRPr lang="en-US" dirty="0"/>
          </a:p>
          <a:p>
            <a:pPr marL="0" indent="0">
              <a:buNone/>
            </a:pPr>
            <a:endParaRPr lang="en-US" dirty="0"/>
          </a:p>
          <a:p>
            <a:pPr marL="0" indent="0" algn="l">
              <a:buNone/>
            </a:pPr>
            <a:r>
              <a:rPr lang="en-US" b="0" i="0" dirty="0" err="1">
                <a:solidFill>
                  <a:srgbClr val="222222"/>
                </a:solidFill>
                <a:effectLst/>
                <a:latin typeface="Arial" panose="020B0604020202020204" pitchFamily="34" charset="0"/>
              </a:rPr>
              <a:t>Behaviour</a:t>
            </a:r>
            <a:r>
              <a:rPr lang="en-US" b="0" i="0" dirty="0">
                <a:solidFill>
                  <a:srgbClr val="222222"/>
                </a:solidFill>
                <a:effectLst/>
                <a:latin typeface="Arial" panose="020B0604020202020204" pitchFamily="34" charset="0"/>
              </a:rPr>
              <a:t> change: willingness and capacity</a:t>
            </a:r>
          </a:p>
          <a:p>
            <a:endParaRPr lang="uk-UA" dirty="0"/>
          </a:p>
        </p:txBody>
      </p:sp>
      <p:sp>
        <p:nvSpPr>
          <p:cNvPr id="4" name="Місце для номера слайда 3"/>
          <p:cNvSpPr>
            <a:spLocks noGrp="1"/>
          </p:cNvSpPr>
          <p:nvPr>
            <p:ph type="sldNum" sz="quarter" idx="5"/>
          </p:nvPr>
        </p:nvSpPr>
        <p:spPr/>
        <p:txBody>
          <a:bodyPr/>
          <a:lstStyle/>
          <a:p>
            <a:fld id="{4FC79B93-0729-4036-91B2-B8A88D5980D6}" type="slidenum">
              <a:rPr lang="en-US" smtClean="0"/>
              <a:t>9</a:t>
            </a:fld>
            <a:endParaRPr lang="en-US"/>
          </a:p>
        </p:txBody>
      </p:sp>
    </p:spTree>
    <p:extLst>
      <p:ext uri="{BB962C8B-B14F-4D97-AF65-F5344CB8AC3E}">
        <p14:creationId xmlns:p14="http://schemas.microsoft.com/office/powerpoint/2010/main" val="1314375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4E4B3015-14C9-44B6-9752-B3B3BE898480}" type="datetimeFigureOut">
              <a:rPr lang="en-US" smtClean="0"/>
              <a:t>5/25/2023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677AA7-4CF5-4BC7-B791-1BB4F84FD014}" type="slidenum">
              <a:rPr lang="en-US" smtClean="0"/>
              <a:t>‹№›</a:t>
            </a:fld>
            <a:endParaRPr lang="en-US"/>
          </a:p>
        </p:txBody>
      </p:sp>
    </p:spTree>
    <p:extLst>
      <p:ext uri="{BB962C8B-B14F-4D97-AF65-F5344CB8AC3E}">
        <p14:creationId xmlns:p14="http://schemas.microsoft.com/office/powerpoint/2010/main" val="1392830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4E4B3015-14C9-44B6-9752-B3B3BE898480}" type="datetimeFigureOut">
              <a:rPr lang="en-US" smtClean="0"/>
              <a:t>5/25/2023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677AA7-4CF5-4BC7-B791-1BB4F84FD014}" type="slidenum">
              <a:rPr lang="en-US" smtClean="0"/>
              <a:t>‹№›</a:t>
            </a:fld>
            <a:endParaRPr lang="en-US"/>
          </a:p>
        </p:txBody>
      </p:sp>
    </p:spTree>
    <p:extLst>
      <p:ext uri="{BB962C8B-B14F-4D97-AF65-F5344CB8AC3E}">
        <p14:creationId xmlns:p14="http://schemas.microsoft.com/office/powerpoint/2010/main" val="87561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4E4B3015-14C9-44B6-9752-B3B3BE898480}" type="datetimeFigureOut">
              <a:rPr lang="en-US" smtClean="0"/>
              <a:t>5/25/2023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677AA7-4CF5-4BC7-B791-1BB4F84FD014}" type="slidenum">
              <a:rPr lang="en-US" smtClean="0"/>
              <a:t>‹№›</a:t>
            </a:fld>
            <a:endParaRPr lang="en-US"/>
          </a:p>
        </p:txBody>
      </p:sp>
    </p:spTree>
    <p:extLst>
      <p:ext uri="{BB962C8B-B14F-4D97-AF65-F5344CB8AC3E}">
        <p14:creationId xmlns:p14="http://schemas.microsoft.com/office/powerpoint/2010/main" val="560934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rontpage 1">
  <p:cSld name="Frontpage 1">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09600" y="2743515"/>
            <a:ext cx="10972800" cy="76866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595959"/>
              </a:buClr>
              <a:buSzPts val="2400"/>
              <a:buFont typeface="Calibri"/>
              <a:buNone/>
              <a:defRPr sz="2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body" idx="1"/>
          </p:nvPr>
        </p:nvSpPr>
        <p:spPr>
          <a:xfrm>
            <a:off x="609600" y="3943350"/>
            <a:ext cx="10972800" cy="431800"/>
          </a:xfrm>
          <a:prstGeom prst="rect">
            <a:avLst/>
          </a:prstGeom>
          <a:noFill/>
          <a:ln>
            <a:noFill/>
          </a:ln>
        </p:spPr>
        <p:txBody>
          <a:bodyPr spcFirstLastPara="1" wrap="square" lIns="91425" tIns="45700" rIns="91425" bIns="45700" anchor="t" anchorCtr="0"/>
          <a:lstStyle>
            <a:lvl1pPr marL="457200" marR="0" lvl="0" indent="-228600" algn="ctr" rtl="0">
              <a:spcBef>
                <a:spcPts val="320"/>
              </a:spcBef>
              <a:spcAft>
                <a:spcPts val="0"/>
              </a:spcAft>
              <a:buClr>
                <a:srgbClr val="73B632"/>
              </a:buClr>
              <a:buSzPts val="1600"/>
              <a:buFont typeface="Arial"/>
              <a:buNone/>
              <a:defRPr sz="1600" b="0" i="0" u="none" strike="noStrike" cap="none">
                <a:solidFill>
                  <a:srgbClr val="73B632"/>
                </a:solidFill>
                <a:latin typeface="Calibri"/>
                <a:ea typeface="Calibri"/>
                <a:cs typeface="Calibri"/>
                <a:sym typeface="Calibri"/>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826000" y="6218162"/>
            <a:ext cx="2554112"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body" idx="2"/>
          </p:nvPr>
        </p:nvSpPr>
        <p:spPr>
          <a:xfrm>
            <a:off x="609600" y="4815417"/>
            <a:ext cx="10972800" cy="994833"/>
          </a:xfrm>
          <a:prstGeom prst="rect">
            <a:avLst/>
          </a:prstGeom>
          <a:noFill/>
          <a:ln>
            <a:noFill/>
          </a:ln>
        </p:spPr>
        <p:txBody>
          <a:bodyPr spcFirstLastPara="1" wrap="square" lIns="91425" tIns="45700" rIns="91425" bIns="45700" anchor="t" anchorCtr="0"/>
          <a:lstStyle>
            <a:lvl1pPr marL="457200" marR="0" lvl="0" indent="-228600" algn="ctr" rtl="0">
              <a:lnSpc>
                <a:spcPct val="80000"/>
              </a:lnSpc>
              <a:spcBef>
                <a:spcPts val="240"/>
              </a:spcBef>
              <a:spcAft>
                <a:spcPts val="0"/>
              </a:spcAft>
              <a:buClr>
                <a:srgbClr val="0091B6"/>
              </a:buClr>
              <a:buSzPts val="1200"/>
              <a:buFont typeface="Arial"/>
              <a:buNone/>
              <a:defRPr sz="1200" b="0" i="0" u="none" strike="noStrike" cap="none">
                <a:solidFill>
                  <a:srgbClr val="0091B6"/>
                </a:solidFill>
                <a:latin typeface="Calibri"/>
                <a:ea typeface="Calibri"/>
                <a:cs typeface="Calibri"/>
                <a:sym typeface="Calibri"/>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0708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done">
  <p:cSld name="3_done">
    <p:bg>
      <p:bgPr>
        <a:solidFill>
          <a:srgbClr val="F6F6F6"/>
        </a:solidFill>
        <a:effectLst/>
      </p:bgPr>
    </p:bg>
    <p:spTree>
      <p:nvGrpSpPr>
        <p:cNvPr id="1" name="Shape 19"/>
        <p:cNvGrpSpPr/>
        <p:nvPr/>
      </p:nvGrpSpPr>
      <p:grpSpPr>
        <a:xfrm>
          <a:off x="0" y="0"/>
          <a:ext cx="0" cy="0"/>
          <a:chOff x="0" y="0"/>
          <a:chExt cx="0" cy="0"/>
        </a:xfrm>
      </p:grpSpPr>
      <p:sp>
        <p:nvSpPr>
          <p:cNvPr id="20" name="Google Shape;20;p35"/>
          <p:cNvSpPr/>
          <p:nvPr/>
        </p:nvSpPr>
        <p:spPr>
          <a:xfrm>
            <a:off x="0" y="0"/>
            <a:ext cx="12192000" cy="6858000"/>
          </a:xfrm>
          <a:prstGeom prst="rect">
            <a:avLst/>
          </a:prstGeom>
          <a:solidFill>
            <a:srgbClr val="003466"/>
          </a:solidFill>
          <a:ln>
            <a:noFill/>
          </a:ln>
          <a:effectLst>
            <a:outerShdw blurRad="40000" dist="23000" dir="5400000" rotWithShape="0">
              <a:srgbClr val="000000">
                <a:alpha val="34900"/>
              </a:srgbClr>
            </a:outerShdw>
          </a:effectLst>
        </p:spPr>
        <p:txBody>
          <a:bodyPr spcFirstLastPara="1" wrap="square" lIns="121900" tIns="60933" rIns="121900" bIns="60933" anchor="ctr" anchorCtr="0">
            <a:noAutofit/>
          </a:bodyPr>
          <a:lstStyle/>
          <a:p>
            <a:pPr marL="0" marR="0" lvl="0" indent="0" algn="ctr" rtl="0">
              <a:spcBef>
                <a:spcPts val="0"/>
              </a:spcBef>
              <a:spcAft>
                <a:spcPts val="0"/>
              </a:spcAft>
              <a:buNone/>
            </a:pPr>
            <a:r>
              <a:rPr lang="en-GB" sz="2400">
                <a:solidFill>
                  <a:schemeClr val="lt1"/>
                </a:solidFill>
                <a:latin typeface="Arial"/>
                <a:ea typeface="Arial"/>
                <a:cs typeface="Arial"/>
                <a:sym typeface="Arial"/>
              </a:rPr>
              <a:t> </a:t>
            </a:r>
            <a:endParaRPr sz="2400"/>
          </a:p>
        </p:txBody>
      </p:sp>
      <p:sp>
        <p:nvSpPr>
          <p:cNvPr id="21" name="Google Shape;21;p35"/>
          <p:cNvSpPr txBox="1"/>
          <p:nvPr/>
        </p:nvSpPr>
        <p:spPr>
          <a:xfrm>
            <a:off x="928157" y="1168017"/>
            <a:ext cx="880800" cy="2995509"/>
          </a:xfrm>
          <a:prstGeom prst="rect">
            <a:avLst/>
          </a:prstGeom>
          <a:noFill/>
          <a:ln>
            <a:noFill/>
          </a:ln>
        </p:spPr>
        <p:txBody>
          <a:bodyPr spcFirstLastPara="1" wrap="square" lIns="121900" tIns="60933" rIns="121900" bIns="60933" anchor="t" anchorCtr="0">
            <a:spAutoFit/>
          </a:bodyPr>
          <a:lstStyle/>
          <a:p>
            <a:pPr marL="0" marR="0" lvl="0" indent="0" algn="l" rtl="0">
              <a:spcBef>
                <a:spcPts val="0"/>
              </a:spcBef>
              <a:spcAft>
                <a:spcPts val="0"/>
              </a:spcAft>
              <a:buNone/>
            </a:pPr>
            <a:r>
              <a:rPr lang="en-GB" sz="18666">
                <a:solidFill>
                  <a:srgbClr val="5492CD"/>
                </a:solidFill>
                <a:latin typeface="Arial"/>
                <a:ea typeface="Arial"/>
                <a:cs typeface="Arial"/>
                <a:sym typeface="Arial"/>
              </a:rPr>
              <a:t>“</a:t>
            </a:r>
            <a:endParaRPr sz="2400"/>
          </a:p>
        </p:txBody>
      </p:sp>
      <p:sp>
        <p:nvSpPr>
          <p:cNvPr id="22" name="Google Shape;22;p35"/>
          <p:cNvSpPr txBox="1">
            <a:spLocks noGrp="1"/>
          </p:cNvSpPr>
          <p:nvPr>
            <p:ph type="body" idx="1"/>
          </p:nvPr>
        </p:nvSpPr>
        <p:spPr>
          <a:xfrm>
            <a:off x="5980043" y="1523268"/>
            <a:ext cx="4416800" cy="3506000"/>
          </a:xfrm>
          <a:prstGeom prst="rect">
            <a:avLst/>
          </a:prstGeom>
          <a:noFill/>
          <a:ln>
            <a:noFill/>
          </a:ln>
        </p:spPr>
        <p:txBody>
          <a:bodyPr spcFirstLastPara="1" wrap="square" lIns="182875" tIns="45700" rIns="91425" bIns="45700" anchor="ctr" anchorCtr="0">
            <a:normAutofit/>
          </a:bodyPr>
          <a:lstStyle>
            <a:lvl1pPr marL="609585" lvl="0" indent="-304792" algn="l" rtl="0">
              <a:lnSpc>
                <a:spcPct val="111111"/>
              </a:lnSpc>
              <a:spcBef>
                <a:spcPts val="0"/>
              </a:spcBef>
              <a:spcAft>
                <a:spcPts val="0"/>
              </a:spcAft>
              <a:buSzPts val="1800"/>
              <a:buNone/>
              <a:defRPr sz="2400">
                <a:solidFill>
                  <a:schemeClr val="lt1"/>
                </a:solidFill>
              </a:defRPr>
            </a:lvl1pPr>
            <a:lvl2pPr marL="1219170" lvl="1" indent="-304792" algn="l" rtl="0">
              <a:spcBef>
                <a:spcPts val="373"/>
              </a:spcBef>
              <a:spcAft>
                <a:spcPts val="0"/>
              </a:spcAft>
              <a:buSzPts val="1400"/>
              <a:buNone/>
              <a:defRPr>
                <a:solidFill>
                  <a:schemeClr val="lt1"/>
                </a:solidFill>
              </a:defRPr>
            </a:lvl2pPr>
            <a:lvl3pPr marL="1828754" lvl="2" indent="-304792" algn="l" rtl="0">
              <a:spcBef>
                <a:spcPts val="373"/>
              </a:spcBef>
              <a:spcAft>
                <a:spcPts val="0"/>
              </a:spcAft>
              <a:buSzPts val="1400"/>
              <a:buNone/>
              <a:defRPr>
                <a:solidFill>
                  <a:schemeClr val="lt1"/>
                </a:solidFill>
              </a:defRPr>
            </a:lvl3pPr>
            <a:lvl4pPr marL="2438339" lvl="3" indent="-304792" algn="l" rtl="0">
              <a:spcBef>
                <a:spcPts val="373"/>
              </a:spcBef>
              <a:spcAft>
                <a:spcPts val="0"/>
              </a:spcAft>
              <a:buSzPts val="1400"/>
              <a:buNone/>
              <a:defRPr>
                <a:solidFill>
                  <a:schemeClr val="lt1"/>
                </a:solidFill>
              </a:defRPr>
            </a:lvl4pPr>
            <a:lvl5pPr marL="3047924" lvl="4" indent="-304792" algn="l" rtl="0">
              <a:spcBef>
                <a:spcPts val="373"/>
              </a:spcBef>
              <a:spcAft>
                <a:spcPts val="0"/>
              </a:spcAft>
              <a:buSzPts val="1400"/>
              <a:buNone/>
              <a:defRPr>
                <a:solidFill>
                  <a:schemeClr val="lt1"/>
                </a:solidFill>
              </a:defRPr>
            </a:lvl5pPr>
            <a:lvl6pPr marL="3657509" lvl="5" indent="-457189" algn="l" rtl="0">
              <a:spcBef>
                <a:spcPts val="480"/>
              </a:spcBef>
              <a:spcAft>
                <a:spcPts val="0"/>
              </a:spcAft>
              <a:buClr>
                <a:schemeClr val="dk1"/>
              </a:buClr>
              <a:buSzPts val="1800"/>
              <a:buChar char="•"/>
              <a:defRPr/>
            </a:lvl6pPr>
            <a:lvl7pPr marL="4267093" lvl="6" indent="-457189" algn="l" rtl="0">
              <a:spcBef>
                <a:spcPts val="480"/>
              </a:spcBef>
              <a:spcAft>
                <a:spcPts val="0"/>
              </a:spcAft>
              <a:buClr>
                <a:schemeClr val="dk1"/>
              </a:buClr>
              <a:buSzPts val="1800"/>
              <a:buChar char="•"/>
              <a:defRPr/>
            </a:lvl7pPr>
            <a:lvl8pPr marL="4876678" lvl="7" indent="-457189" algn="l" rtl="0">
              <a:spcBef>
                <a:spcPts val="480"/>
              </a:spcBef>
              <a:spcAft>
                <a:spcPts val="0"/>
              </a:spcAft>
              <a:buClr>
                <a:schemeClr val="dk1"/>
              </a:buClr>
              <a:buSzPts val="1800"/>
              <a:buChar char="•"/>
              <a:defRPr/>
            </a:lvl8pPr>
            <a:lvl9pPr marL="5486263" lvl="8" indent="-457189" algn="l" rtl="0">
              <a:spcBef>
                <a:spcPts val="480"/>
              </a:spcBef>
              <a:spcAft>
                <a:spcPts val="0"/>
              </a:spcAft>
              <a:buClr>
                <a:schemeClr val="dk1"/>
              </a:buClr>
              <a:buSzPts val="1800"/>
              <a:buChar char="•"/>
              <a:defRPr/>
            </a:lvl9pPr>
          </a:lstStyle>
          <a:p>
            <a:endParaRPr/>
          </a:p>
        </p:txBody>
      </p:sp>
      <p:sp>
        <p:nvSpPr>
          <p:cNvPr id="23" name="Google Shape;23;p35"/>
          <p:cNvSpPr txBox="1">
            <a:spLocks noGrp="1"/>
          </p:cNvSpPr>
          <p:nvPr>
            <p:ph type="body" idx="2"/>
          </p:nvPr>
        </p:nvSpPr>
        <p:spPr>
          <a:xfrm>
            <a:off x="406400" y="6218767"/>
            <a:ext cx="5689600" cy="296400"/>
          </a:xfrm>
          <a:prstGeom prst="rect">
            <a:avLst/>
          </a:prstGeom>
          <a:noFill/>
          <a:ln>
            <a:noFill/>
          </a:ln>
        </p:spPr>
        <p:txBody>
          <a:bodyPr spcFirstLastPara="1" wrap="square" lIns="91425" tIns="45700" rIns="91425" bIns="45700" anchor="t" anchorCtr="0">
            <a:normAutofit/>
          </a:bodyPr>
          <a:lstStyle>
            <a:lvl1pPr marL="609585" lvl="0" indent="-304792" algn="l" rtl="0">
              <a:spcBef>
                <a:spcPts val="267"/>
              </a:spcBef>
              <a:spcAft>
                <a:spcPts val="0"/>
              </a:spcAft>
              <a:buSzPts val="1000"/>
              <a:buNone/>
              <a:defRPr sz="1333" b="1" i="0"/>
            </a:lvl1pPr>
            <a:lvl2pPr marL="1219170" lvl="1" indent="-457189" algn="l" rtl="0">
              <a:spcBef>
                <a:spcPts val="480"/>
              </a:spcBef>
              <a:spcAft>
                <a:spcPts val="0"/>
              </a:spcAft>
              <a:buSzPts val="1800"/>
              <a:buChar char="•"/>
              <a:defRPr/>
            </a:lvl2pPr>
            <a:lvl3pPr marL="1828754" lvl="2" indent="-457189" algn="l" rtl="0">
              <a:spcBef>
                <a:spcPts val="480"/>
              </a:spcBef>
              <a:spcAft>
                <a:spcPts val="0"/>
              </a:spcAft>
              <a:buSzPts val="1800"/>
              <a:buChar char="•"/>
              <a:defRPr/>
            </a:lvl3pPr>
            <a:lvl4pPr marL="2438339" lvl="3" indent="-457189" algn="l" rtl="0">
              <a:spcBef>
                <a:spcPts val="480"/>
              </a:spcBef>
              <a:spcAft>
                <a:spcPts val="0"/>
              </a:spcAft>
              <a:buSzPts val="1800"/>
              <a:buChar char="•"/>
              <a:defRPr/>
            </a:lvl4pPr>
            <a:lvl5pPr marL="3047924" lvl="4" indent="-457189" algn="l" rtl="0">
              <a:spcBef>
                <a:spcPts val="480"/>
              </a:spcBef>
              <a:spcAft>
                <a:spcPts val="0"/>
              </a:spcAft>
              <a:buSzPts val="1800"/>
              <a:buChar char="•"/>
              <a:defRPr/>
            </a:lvl5pPr>
            <a:lvl6pPr marL="3657509" lvl="5" indent="-457189" algn="l" rtl="0">
              <a:spcBef>
                <a:spcPts val="480"/>
              </a:spcBef>
              <a:spcAft>
                <a:spcPts val="0"/>
              </a:spcAft>
              <a:buClr>
                <a:schemeClr val="dk1"/>
              </a:buClr>
              <a:buSzPts val="1800"/>
              <a:buChar char="•"/>
              <a:defRPr/>
            </a:lvl6pPr>
            <a:lvl7pPr marL="4267093" lvl="6" indent="-457189" algn="l" rtl="0">
              <a:spcBef>
                <a:spcPts val="480"/>
              </a:spcBef>
              <a:spcAft>
                <a:spcPts val="0"/>
              </a:spcAft>
              <a:buClr>
                <a:schemeClr val="dk1"/>
              </a:buClr>
              <a:buSzPts val="1800"/>
              <a:buChar char="•"/>
              <a:defRPr/>
            </a:lvl7pPr>
            <a:lvl8pPr marL="4876678" lvl="7" indent="-457189" algn="l" rtl="0">
              <a:spcBef>
                <a:spcPts val="480"/>
              </a:spcBef>
              <a:spcAft>
                <a:spcPts val="0"/>
              </a:spcAft>
              <a:buClr>
                <a:schemeClr val="dk1"/>
              </a:buClr>
              <a:buSzPts val="1800"/>
              <a:buChar char="•"/>
              <a:defRPr/>
            </a:lvl8pPr>
            <a:lvl9pPr marL="5486263" lvl="8" indent="-457189" algn="l" rtl="0">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5631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4E4B3015-14C9-44B6-9752-B3B3BE898480}" type="datetimeFigureOut">
              <a:rPr lang="en-US" smtClean="0"/>
              <a:t>5/25/2023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677AA7-4CF5-4BC7-B791-1BB4F84FD014}" type="slidenum">
              <a:rPr lang="en-US" smtClean="0"/>
              <a:t>‹№›</a:t>
            </a:fld>
            <a:endParaRPr lang="en-US"/>
          </a:p>
        </p:txBody>
      </p:sp>
    </p:spTree>
    <p:extLst>
      <p:ext uri="{BB962C8B-B14F-4D97-AF65-F5344CB8AC3E}">
        <p14:creationId xmlns:p14="http://schemas.microsoft.com/office/powerpoint/2010/main" val="334540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E4B3015-14C9-44B6-9752-B3B3BE898480}" type="datetimeFigureOut">
              <a:rPr lang="en-US" smtClean="0"/>
              <a:t>5/25/2023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677AA7-4CF5-4BC7-B791-1BB4F84FD014}" type="slidenum">
              <a:rPr lang="en-US" smtClean="0"/>
              <a:t>‹№›</a:t>
            </a:fld>
            <a:endParaRPr lang="en-US"/>
          </a:p>
        </p:txBody>
      </p:sp>
    </p:spTree>
    <p:extLst>
      <p:ext uri="{BB962C8B-B14F-4D97-AF65-F5344CB8AC3E}">
        <p14:creationId xmlns:p14="http://schemas.microsoft.com/office/powerpoint/2010/main" val="330148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p>
            <a:fld id="{4E4B3015-14C9-44B6-9752-B3B3BE898480}" type="datetimeFigureOut">
              <a:rPr lang="en-US" smtClean="0"/>
              <a:t>5/25/2023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677AA7-4CF5-4BC7-B791-1BB4F84FD014}" type="slidenum">
              <a:rPr lang="en-US" smtClean="0"/>
              <a:t>‹№›</a:t>
            </a:fld>
            <a:endParaRPr lang="en-US"/>
          </a:p>
        </p:txBody>
      </p:sp>
    </p:spTree>
    <p:extLst>
      <p:ext uri="{BB962C8B-B14F-4D97-AF65-F5344CB8AC3E}">
        <p14:creationId xmlns:p14="http://schemas.microsoft.com/office/powerpoint/2010/main" val="273980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p>
            <a:fld id="{4E4B3015-14C9-44B6-9752-B3B3BE898480}" type="datetimeFigureOut">
              <a:rPr lang="en-US" smtClean="0"/>
              <a:t>5/25/2023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B6677AA7-4CF5-4BC7-B791-1BB4F84FD014}" type="slidenum">
              <a:rPr lang="en-US" smtClean="0"/>
              <a:t>‹№›</a:t>
            </a:fld>
            <a:endParaRPr lang="en-US"/>
          </a:p>
        </p:txBody>
      </p:sp>
    </p:spTree>
    <p:extLst>
      <p:ext uri="{BB962C8B-B14F-4D97-AF65-F5344CB8AC3E}">
        <p14:creationId xmlns:p14="http://schemas.microsoft.com/office/powerpoint/2010/main" val="338078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p>
            <a:fld id="{4E4B3015-14C9-44B6-9752-B3B3BE898480}" type="datetimeFigureOut">
              <a:rPr lang="en-US" smtClean="0"/>
              <a:t>5/25/2023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B6677AA7-4CF5-4BC7-B791-1BB4F84FD014}" type="slidenum">
              <a:rPr lang="en-US" smtClean="0"/>
              <a:t>‹№›</a:t>
            </a:fld>
            <a:endParaRPr lang="en-US"/>
          </a:p>
        </p:txBody>
      </p:sp>
    </p:spTree>
    <p:extLst>
      <p:ext uri="{BB962C8B-B14F-4D97-AF65-F5344CB8AC3E}">
        <p14:creationId xmlns:p14="http://schemas.microsoft.com/office/powerpoint/2010/main" val="2628111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4B3015-14C9-44B6-9752-B3B3BE898480}" type="datetimeFigureOut">
              <a:rPr lang="en-US" smtClean="0"/>
              <a:t>5/25/2023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6677AA7-4CF5-4BC7-B791-1BB4F84FD014}" type="slidenum">
              <a:rPr lang="en-US" smtClean="0"/>
              <a:t>‹№›</a:t>
            </a:fld>
            <a:endParaRPr lang="en-US"/>
          </a:p>
        </p:txBody>
      </p:sp>
    </p:spTree>
    <p:extLst>
      <p:ext uri="{BB962C8B-B14F-4D97-AF65-F5344CB8AC3E}">
        <p14:creationId xmlns:p14="http://schemas.microsoft.com/office/powerpoint/2010/main" val="363150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E4B3015-14C9-44B6-9752-B3B3BE898480}" type="datetimeFigureOut">
              <a:rPr lang="en-US" smtClean="0"/>
              <a:t>5/25/2023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677AA7-4CF5-4BC7-B791-1BB4F84FD014}" type="slidenum">
              <a:rPr lang="en-US" smtClean="0"/>
              <a:t>‹№›</a:t>
            </a:fld>
            <a:endParaRPr lang="en-US"/>
          </a:p>
        </p:txBody>
      </p:sp>
    </p:spTree>
    <p:extLst>
      <p:ext uri="{BB962C8B-B14F-4D97-AF65-F5344CB8AC3E}">
        <p14:creationId xmlns:p14="http://schemas.microsoft.com/office/powerpoint/2010/main" val="156605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E4B3015-14C9-44B6-9752-B3B3BE898480}" type="datetimeFigureOut">
              <a:rPr lang="en-US" smtClean="0"/>
              <a:t>5/25/2023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677AA7-4CF5-4BC7-B791-1BB4F84FD014}" type="slidenum">
              <a:rPr lang="en-US" smtClean="0"/>
              <a:t>‹№›</a:t>
            </a:fld>
            <a:endParaRPr lang="en-US"/>
          </a:p>
        </p:txBody>
      </p:sp>
    </p:spTree>
    <p:extLst>
      <p:ext uri="{BB962C8B-B14F-4D97-AF65-F5344CB8AC3E}">
        <p14:creationId xmlns:p14="http://schemas.microsoft.com/office/powerpoint/2010/main" val="301255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B3015-14C9-44B6-9752-B3B3BE898480}" type="datetimeFigureOut">
              <a:rPr lang="en-US" smtClean="0"/>
              <a:t>5/25/2023</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77AA7-4CF5-4BC7-B791-1BB4F84FD014}" type="slidenum">
              <a:rPr lang="en-US" smtClean="0"/>
              <a:t>‹№›</a:t>
            </a:fld>
            <a:endParaRPr lang="en-US"/>
          </a:p>
        </p:txBody>
      </p:sp>
    </p:spTree>
    <p:extLst>
      <p:ext uri="{BB962C8B-B14F-4D97-AF65-F5344CB8AC3E}">
        <p14:creationId xmlns:p14="http://schemas.microsoft.com/office/powerpoint/2010/main" val="3272422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59"/>
        <p:cNvGrpSpPr/>
        <p:nvPr/>
      </p:nvGrpSpPr>
      <p:grpSpPr>
        <a:xfrm>
          <a:off x="0" y="0"/>
          <a:ext cx="0" cy="0"/>
          <a:chOff x="0" y="0"/>
          <a:chExt cx="0" cy="0"/>
        </a:xfrm>
      </p:grpSpPr>
      <p:sp>
        <p:nvSpPr>
          <p:cNvPr id="62" name="Google Shape;62;p12"/>
          <p:cNvSpPr txBox="1">
            <a:spLocks noGrp="1"/>
          </p:cNvSpPr>
          <p:nvPr>
            <p:ph type="body" idx="2"/>
          </p:nvPr>
        </p:nvSpPr>
        <p:spPr>
          <a:xfrm>
            <a:off x="0" y="2478560"/>
            <a:ext cx="10696354" cy="1244600"/>
          </a:xfrm>
          <a:prstGeom prst="rect">
            <a:avLst/>
          </a:prstGeom>
          <a:gradFill flip="none" rotWithShape="1">
            <a:gsLst>
              <a:gs pos="0">
                <a:srgbClr val="B09573"/>
              </a:gs>
              <a:gs pos="58000">
                <a:srgbClr val="B6BEC5"/>
              </a:gs>
              <a:gs pos="81000">
                <a:srgbClr val="B3BCBD"/>
              </a:gs>
              <a:gs pos="100000">
                <a:srgbClr val="4B5847"/>
              </a:gs>
            </a:gsLst>
            <a:lin ang="0" scaled="1"/>
            <a:tileRect/>
          </a:gradFill>
          <a:ln>
            <a:noFill/>
          </a:ln>
        </p:spPr>
        <p:txBody>
          <a:bodyPr spcFirstLastPara="1" vert="horz" wrap="square" lIns="91425" tIns="45700" rIns="91425" bIns="45700" rtlCol="0" anchor="t" anchorCtr="0">
            <a:noAutofit/>
          </a:bodyPr>
          <a:lstStyle/>
          <a:p>
            <a:pPr marL="0" indent="0">
              <a:spcBef>
                <a:spcPts val="1800"/>
              </a:spcBef>
              <a:buSzPts val="1600"/>
            </a:pPr>
            <a:r>
              <a:rPr lang="uk-UA" sz="3200" b="1" dirty="0">
                <a:solidFill>
                  <a:schemeClr val="bg1"/>
                </a:solidFill>
              </a:rPr>
              <a:t>Компостування органічних відходів для скорочення викидів парникових газів</a:t>
            </a:r>
            <a:endParaRPr lang="en-GB" sz="3200" b="1" dirty="0">
              <a:solidFill>
                <a:schemeClr val="bg1"/>
              </a:solidFill>
            </a:endParaRPr>
          </a:p>
        </p:txBody>
      </p:sp>
      <p:sp>
        <p:nvSpPr>
          <p:cNvPr id="7" name="AutoShape 2" descr="EU4Clim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Google Shape;62;p12"/>
          <p:cNvSpPr txBox="1">
            <a:spLocks noGrp="1"/>
          </p:cNvSpPr>
          <p:nvPr>
            <p:ph type="body" idx="2"/>
          </p:nvPr>
        </p:nvSpPr>
        <p:spPr>
          <a:xfrm>
            <a:off x="307975" y="6168319"/>
            <a:ext cx="3819525" cy="689681"/>
          </a:xfrm>
          <a:prstGeom prst="rect">
            <a:avLst/>
          </a:prstGeom>
          <a:noFill/>
          <a:ln>
            <a:noFill/>
          </a:ln>
        </p:spPr>
        <p:txBody>
          <a:bodyPr spcFirstLastPara="1" vert="horz" wrap="square" lIns="91425" tIns="45700" rIns="91425" bIns="45700" rtlCol="0" anchor="t" anchorCtr="0">
            <a:noAutofit/>
          </a:bodyPr>
          <a:lstStyle/>
          <a:p>
            <a:pPr marL="0" indent="0" algn="l">
              <a:spcBef>
                <a:spcPts val="0"/>
              </a:spcBef>
              <a:buSzPts val="1600"/>
            </a:pPr>
            <a:r>
              <a:rPr lang="uk-UA" sz="2000" b="1" dirty="0">
                <a:solidFill>
                  <a:schemeClr val="bg1"/>
                </a:solidFill>
              </a:rPr>
              <a:t>Микола Шлапак, </a:t>
            </a:r>
          </a:p>
          <a:p>
            <a:pPr marL="0" indent="0" algn="l">
              <a:spcBef>
                <a:spcPts val="0"/>
              </a:spcBef>
              <a:buSzPts val="1600"/>
            </a:pPr>
            <a:r>
              <a:rPr lang="uk-UA" sz="2000" b="1" dirty="0">
                <a:solidFill>
                  <a:schemeClr val="bg1"/>
                </a:solidFill>
              </a:rPr>
              <a:t>25</a:t>
            </a:r>
            <a:r>
              <a:rPr lang="en-US" sz="2000" b="1" dirty="0">
                <a:solidFill>
                  <a:schemeClr val="bg1"/>
                </a:solidFill>
              </a:rPr>
              <a:t>/0</a:t>
            </a:r>
            <a:r>
              <a:rPr lang="uk-UA" sz="2000" b="1" dirty="0">
                <a:solidFill>
                  <a:schemeClr val="bg1"/>
                </a:solidFill>
              </a:rPr>
              <a:t>5</a:t>
            </a:r>
            <a:r>
              <a:rPr lang="en-US" sz="2000" b="1" dirty="0">
                <a:solidFill>
                  <a:schemeClr val="bg1"/>
                </a:solidFill>
              </a:rPr>
              <a:t>/2023</a:t>
            </a:r>
            <a:endParaRPr lang="uk-UA" sz="2000" b="1" dirty="0">
              <a:solidFill>
                <a:schemeClr val="bg1"/>
              </a:solidFill>
            </a:endParaRPr>
          </a:p>
        </p:txBody>
      </p:sp>
    </p:spTree>
    <p:extLst>
      <p:ext uri="{BB962C8B-B14F-4D97-AF65-F5344CB8AC3E}">
        <p14:creationId xmlns:p14="http://schemas.microsoft.com/office/powerpoint/2010/main" val="1583458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A1A1FE-5017-49C4-8F3F-8D3A0C68DDC4}"/>
              </a:ext>
            </a:extLst>
          </p:cNvPr>
          <p:cNvSpPr>
            <a:spLocks noGrp="1"/>
          </p:cNvSpPr>
          <p:nvPr>
            <p:ph type="title"/>
          </p:nvPr>
        </p:nvSpPr>
        <p:spPr>
          <a:xfrm>
            <a:off x="0" y="214684"/>
            <a:ext cx="12192000" cy="765585"/>
          </a:xfrm>
          <a:solidFill>
            <a:srgbClr val="008037"/>
          </a:solidFill>
        </p:spPr>
        <p:txBody>
          <a:bodyPr>
            <a:normAutofit/>
          </a:bodyPr>
          <a:lstStyle/>
          <a:p>
            <a:r>
              <a:rPr lang="en-US" sz="4000" dirty="0">
                <a:solidFill>
                  <a:schemeClr val="bg1"/>
                </a:solidFill>
              </a:rPr>
              <a:t> </a:t>
            </a:r>
            <a:r>
              <a:rPr lang="uk-UA" sz="4000" dirty="0">
                <a:solidFill>
                  <a:schemeClr val="bg1"/>
                </a:solidFill>
              </a:rPr>
              <a:t>Висновки</a:t>
            </a:r>
          </a:p>
        </p:txBody>
      </p:sp>
      <p:sp>
        <p:nvSpPr>
          <p:cNvPr id="6" name="Місце для вмісту 2">
            <a:extLst>
              <a:ext uri="{FF2B5EF4-FFF2-40B4-BE49-F238E27FC236}">
                <a16:creationId xmlns:a16="http://schemas.microsoft.com/office/drawing/2014/main" id="{3731C62A-3474-41D8-8BB7-746B53337B08}"/>
              </a:ext>
            </a:extLst>
          </p:cNvPr>
          <p:cNvSpPr>
            <a:spLocks noGrp="1"/>
          </p:cNvSpPr>
          <p:nvPr>
            <p:ph idx="1"/>
          </p:nvPr>
        </p:nvSpPr>
        <p:spPr>
          <a:xfrm>
            <a:off x="262238" y="1151990"/>
            <a:ext cx="11929762" cy="5931864"/>
          </a:xfrm>
        </p:spPr>
        <p:txBody>
          <a:bodyPr>
            <a:normAutofit/>
          </a:bodyPr>
          <a:lstStyle/>
          <a:p>
            <a:r>
              <a:rPr lang="uk-UA" spc="-1" dirty="0">
                <a:solidFill>
                  <a:srgbClr val="000000"/>
                </a:solidFill>
                <a:uFill>
                  <a:solidFill>
                    <a:srgbClr val="FFFFFF"/>
                  </a:solidFill>
                </a:uFill>
                <a:latin typeface="Trebuchant MS"/>
              </a:rPr>
              <a:t>Компостування органічних відходів дозволяє суттєво скоротити викиди від поводження з відходами і забезпечити поглинання вуглецю завдяки використанню компосту в якості добрива.</a:t>
            </a:r>
          </a:p>
          <a:p>
            <a:r>
              <a:rPr lang="uk-UA" spc="-1" dirty="0">
                <a:solidFill>
                  <a:srgbClr val="000000"/>
                </a:solidFill>
                <a:uFill>
                  <a:solidFill>
                    <a:srgbClr val="FFFFFF"/>
                  </a:solidFill>
                </a:uFill>
                <a:latin typeface="Trebuchant MS"/>
              </a:rPr>
              <a:t>Розповсюдження роздільного збору органічних відходів залежить від змін звичок містян – для цього потрібна мотивація та спроможність для змін. Міста мають забезпечити інфраструктуру та підтримувати зміни поведінки.</a:t>
            </a:r>
          </a:p>
          <a:p>
            <a:r>
              <a:rPr lang="uk-UA" spc="-1" dirty="0">
                <a:solidFill>
                  <a:srgbClr val="000000"/>
                </a:solidFill>
                <a:uFill>
                  <a:solidFill>
                    <a:srgbClr val="FFFFFF"/>
                  </a:solidFill>
                </a:uFill>
                <a:latin typeface="Trebuchant MS"/>
              </a:rPr>
              <a:t>Необхідно побудувати зв’язки між проектами компостування в містах та аграрним сектором регіону, в </a:t>
            </a:r>
            <a:r>
              <a:rPr lang="uk-UA" spc="-1" dirty="0" err="1">
                <a:solidFill>
                  <a:srgbClr val="000000"/>
                </a:solidFill>
                <a:uFill>
                  <a:solidFill>
                    <a:srgbClr val="FFFFFF"/>
                  </a:solidFill>
                </a:uFill>
                <a:latin typeface="Trebuchant MS"/>
              </a:rPr>
              <a:t>т.ч</a:t>
            </a:r>
            <a:r>
              <a:rPr lang="uk-UA" spc="-1" dirty="0">
                <a:solidFill>
                  <a:srgbClr val="000000"/>
                </a:solidFill>
                <a:uFill>
                  <a:solidFill>
                    <a:srgbClr val="FFFFFF"/>
                  </a:solidFill>
                </a:uFill>
                <a:latin typeface="Trebuchant MS"/>
              </a:rPr>
              <a:t>., наприклад, в рамках програм МФО, які фінансують обидва напрями (агросектор та поводження з відходами).</a:t>
            </a:r>
          </a:p>
          <a:p>
            <a:r>
              <a:rPr lang="uk-UA" spc="-1" dirty="0">
                <a:solidFill>
                  <a:srgbClr val="000000"/>
                </a:solidFill>
                <a:uFill>
                  <a:solidFill>
                    <a:srgbClr val="FFFFFF"/>
                  </a:solidFill>
                </a:uFill>
                <a:latin typeface="Trebuchant MS"/>
              </a:rPr>
              <a:t>Для залучення кліматичного фінансування необхідне масштабування проектів з компостування та розроблення ширших програм на рівні міст.</a:t>
            </a:r>
          </a:p>
          <a:p>
            <a:endParaRPr lang="en-US" spc="-1" dirty="0">
              <a:solidFill>
                <a:srgbClr val="000000"/>
              </a:solidFill>
              <a:uFill>
                <a:solidFill>
                  <a:srgbClr val="FFFFFF"/>
                </a:solidFill>
              </a:uFill>
              <a:latin typeface="Trebuchant MS"/>
            </a:endParaRPr>
          </a:p>
          <a:p>
            <a:endParaRPr lang="en-US" spc="-1" dirty="0">
              <a:solidFill>
                <a:srgbClr val="000000"/>
              </a:solidFill>
              <a:uFill>
                <a:solidFill>
                  <a:srgbClr val="FFFFFF"/>
                </a:solidFill>
              </a:uFill>
              <a:latin typeface="Trebuchant MS"/>
            </a:endParaRPr>
          </a:p>
          <a:p>
            <a:endParaRPr lang="uk-UA" spc="-1" dirty="0">
              <a:solidFill>
                <a:srgbClr val="000000"/>
              </a:solidFill>
              <a:uFill>
                <a:solidFill>
                  <a:srgbClr val="FFFFFF"/>
                </a:solidFill>
              </a:uFill>
              <a:latin typeface="Trebuchant MS"/>
            </a:endParaRPr>
          </a:p>
          <a:p>
            <a:pPr marL="0" indent="0">
              <a:buNone/>
            </a:pPr>
            <a:endParaRPr lang="uk-UA" dirty="0"/>
          </a:p>
        </p:txBody>
      </p:sp>
    </p:spTree>
    <p:extLst>
      <p:ext uri="{BB962C8B-B14F-4D97-AF65-F5344CB8AC3E}">
        <p14:creationId xmlns:p14="http://schemas.microsoft.com/office/powerpoint/2010/main" val="161441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g11fb2f0268a_2_319"/>
          <p:cNvSpPr txBox="1">
            <a:spLocks noGrp="1"/>
          </p:cNvSpPr>
          <p:nvPr>
            <p:ph type="body" idx="1"/>
          </p:nvPr>
        </p:nvSpPr>
        <p:spPr>
          <a:xfrm>
            <a:off x="1719833" y="1462100"/>
            <a:ext cx="4620000" cy="3506000"/>
          </a:xfrm>
          <a:prstGeom prst="rect">
            <a:avLst/>
          </a:prstGeom>
          <a:noFill/>
          <a:ln>
            <a:noFill/>
          </a:ln>
        </p:spPr>
        <p:txBody>
          <a:bodyPr spcFirstLastPara="1" vert="horz" wrap="square" lIns="243833" tIns="60933" rIns="121900" bIns="60933" rtlCol="0" anchor="ctr" anchorCtr="0">
            <a:noAutofit/>
          </a:bodyPr>
          <a:lstStyle/>
          <a:p>
            <a:pPr marL="0" indent="0">
              <a:lnSpc>
                <a:spcPct val="100000"/>
              </a:lnSpc>
              <a:buSzPts val="3600"/>
            </a:pPr>
            <a:r>
              <a:rPr lang="uk-UA" sz="4000" b="1" dirty="0"/>
              <a:t>Докази чіткі</a:t>
            </a:r>
            <a:r>
              <a:rPr lang="en-GB" sz="4000" b="1" dirty="0"/>
              <a:t>: </a:t>
            </a:r>
            <a:endParaRPr sz="4000" b="1" dirty="0"/>
          </a:p>
          <a:p>
            <a:pPr marL="0" indent="0">
              <a:lnSpc>
                <a:spcPct val="100000"/>
              </a:lnSpc>
              <a:buSzPts val="3600"/>
            </a:pPr>
            <a:r>
              <a:rPr lang="uk-UA" sz="5200" b="1" dirty="0"/>
              <a:t>Час для дії - зараз</a:t>
            </a:r>
            <a:endParaRPr sz="4400" b="1" dirty="0"/>
          </a:p>
        </p:txBody>
      </p:sp>
      <p:pic>
        <p:nvPicPr>
          <p:cNvPr id="588" name="Google Shape;588;g11fb2f0268a_2_319" descr="Diagram&#10;&#10;Description automatically generated"/>
          <p:cNvPicPr preferRelativeResize="0"/>
          <p:nvPr/>
        </p:nvPicPr>
        <p:blipFill rotWithShape="1">
          <a:blip r:embed="rId3">
            <a:alphaModFix/>
          </a:blip>
          <a:srcRect/>
          <a:stretch/>
        </p:blipFill>
        <p:spPr>
          <a:xfrm>
            <a:off x="6843967" y="161363"/>
            <a:ext cx="4892967" cy="6332072"/>
          </a:xfrm>
          <a:prstGeom prst="rect">
            <a:avLst/>
          </a:prstGeom>
          <a:noFill/>
          <a:ln>
            <a:noFill/>
          </a:ln>
        </p:spPr>
      </p:pic>
      <p:sp>
        <p:nvSpPr>
          <p:cNvPr id="589" name="Google Shape;589;g11fb2f0268a_2_319"/>
          <p:cNvSpPr txBox="1"/>
          <p:nvPr/>
        </p:nvSpPr>
        <p:spPr>
          <a:xfrm>
            <a:off x="7010404" y="6630067"/>
            <a:ext cx="4724800" cy="170800"/>
          </a:xfrm>
          <a:prstGeom prst="rect">
            <a:avLst/>
          </a:prstGeom>
          <a:noFill/>
          <a:ln>
            <a:noFill/>
          </a:ln>
        </p:spPr>
        <p:txBody>
          <a:bodyPr spcFirstLastPara="1" wrap="square" lIns="0" tIns="0" rIns="0" bIns="0" anchor="t" anchorCtr="0">
            <a:noAutofit/>
          </a:bodyPr>
          <a:lstStyle/>
          <a:p>
            <a:pPr algn="r">
              <a:lnSpc>
                <a:spcPct val="168750"/>
              </a:lnSpc>
              <a:buClr>
                <a:schemeClr val="lt1"/>
              </a:buClr>
              <a:buSzPts val="800"/>
            </a:pPr>
            <a:r>
              <a:rPr lang="en-GB" sz="1067">
                <a:solidFill>
                  <a:schemeClr val="lt1"/>
                </a:solidFill>
              </a:rPr>
              <a:t>[Matt Bridgestock, Director and Architect at John Gilbert Architects]</a:t>
            </a:r>
            <a:endParaRPr sz="1067">
              <a:solidFill>
                <a:schemeClr val="lt1"/>
              </a:solidFill>
            </a:endParaRPr>
          </a:p>
          <a:p>
            <a:pPr>
              <a:lnSpc>
                <a:spcPct val="168750"/>
              </a:lnSpc>
              <a:buClr>
                <a:schemeClr val="lt1"/>
              </a:buClr>
              <a:buSzPts val="800"/>
            </a:pPr>
            <a:endParaRPr sz="1067">
              <a:solidFill>
                <a:schemeClr val="lt1"/>
              </a:solidFill>
            </a:endParaRPr>
          </a:p>
        </p:txBody>
      </p:sp>
      <p:sp>
        <p:nvSpPr>
          <p:cNvPr id="590" name="Google Shape;590;g11fb2f0268a_2_319"/>
          <p:cNvSpPr txBox="1"/>
          <p:nvPr/>
        </p:nvSpPr>
        <p:spPr>
          <a:xfrm>
            <a:off x="353051" y="137619"/>
            <a:ext cx="4036000" cy="415600"/>
          </a:xfrm>
          <a:prstGeom prst="rect">
            <a:avLst/>
          </a:prstGeom>
          <a:noFill/>
          <a:ln>
            <a:noFill/>
          </a:ln>
        </p:spPr>
        <p:txBody>
          <a:bodyPr spcFirstLastPara="1" wrap="square" lIns="121900" tIns="60933" rIns="121900" bIns="60933" anchor="t" anchorCtr="0">
            <a:noAutofit/>
          </a:bodyPr>
          <a:lstStyle/>
          <a:p>
            <a:pPr>
              <a:buClr>
                <a:srgbClr val="007DBA"/>
              </a:buClr>
              <a:buSzPts val="1400"/>
            </a:pPr>
            <a:r>
              <a:rPr lang="en-GB" sz="2400" b="1">
                <a:solidFill>
                  <a:schemeClr val="lt1"/>
                </a:solidFill>
              </a:rPr>
              <a:t>Sixth Assessment Report</a:t>
            </a:r>
            <a:endParaRPr sz="2400"/>
          </a:p>
        </p:txBody>
      </p:sp>
      <p:sp>
        <p:nvSpPr>
          <p:cNvPr id="591" name="Google Shape;591;g11fb2f0268a_2_319"/>
          <p:cNvSpPr txBox="1"/>
          <p:nvPr/>
        </p:nvSpPr>
        <p:spPr>
          <a:xfrm>
            <a:off x="353068" y="424167"/>
            <a:ext cx="4317200" cy="415600"/>
          </a:xfrm>
          <a:prstGeom prst="rect">
            <a:avLst/>
          </a:prstGeom>
          <a:noFill/>
          <a:ln>
            <a:noFill/>
          </a:ln>
        </p:spPr>
        <p:txBody>
          <a:bodyPr spcFirstLastPara="1" wrap="square" lIns="121900" tIns="60933" rIns="121900" bIns="60933" anchor="t" anchorCtr="0">
            <a:noAutofit/>
          </a:bodyPr>
          <a:lstStyle/>
          <a:p>
            <a:pPr>
              <a:buClr>
                <a:srgbClr val="007DBA"/>
              </a:buClr>
              <a:buSzPts val="1000"/>
            </a:pPr>
            <a:r>
              <a:rPr lang="en-GB" sz="1200">
                <a:solidFill>
                  <a:schemeClr val="lt1"/>
                </a:solidFill>
                <a:latin typeface="Arial Narrow"/>
                <a:ea typeface="Arial Narrow"/>
                <a:cs typeface="Arial Narrow"/>
                <a:sym typeface="Arial Narrow"/>
              </a:rPr>
              <a:t>WORKING GROUP III – MITIGATION OF CLIMATE CHANGE</a:t>
            </a:r>
            <a:endParaRPr sz="1733"/>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txBox="1"/>
          <p:nvPr/>
        </p:nvSpPr>
        <p:spPr>
          <a:xfrm>
            <a:off x="13580963" y="1790217"/>
            <a:ext cx="246308" cy="492388"/>
          </a:xfrm>
          <a:prstGeom prst="rect">
            <a:avLst/>
          </a:prstGeom>
          <a:noFill/>
          <a:ln>
            <a:noFill/>
          </a:ln>
        </p:spPr>
        <p:txBody>
          <a:bodyPr spcFirstLastPara="1" wrap="square" lIns="121900" tIns="60933" rIns="121900" bIns="60933" anchor="t" anchorCtr="0">
            <a:spAutoFit/>
          </a:bodyPr>
          <a:lstStyle/>
          <a:p>
            <a:endParaRPr sz="2400">
              <a:solidFill>
                <a:schemeClr val="dk1"/>
              </a:solidFill>
              <a:latin typeface="Arial"/>
              <a:ea typeface="Arial"/>
              <a:cs typeface="Arial"/>
              <a:sym typeface="Arial"/>
            </a:endParaRPr>
          </a:p>
        </p:txBody>
      </p:sp>
      <p:sp>
        <p:nvSpPr>
          <p:cNvPr id="194" name="Google Shape;194;p8"/>
          <p:cNvSpPr txBox="1"/>
          <p:nvPr/>
        </p:nvSpPr>
        <p:spPr>
          <a:xfrm>
            <a:off x="13449699" y="3625498"/>
            <a:ext cx="1744824" cy="1846990"/>
          </a:xfrm>
          <a:prstGeom prst="rect">
            <a:avLst/>
          </a:prstGeom>
          <a:noFill/>
          <a:ln>
            <a:noFill/>
          </a:ln>
        </p:spPr>
        <p:txBody>
          <a:bodyPr spcFirstLastPara="1" wrap="square" lIns="121900" tIns="60933" rIns="121900" bIns="60933" anchor="t" anchorCtr="0">
            <a:spAutoFit/>
          </a:bodyPr>
          <a:lstStyle/>
          <a:p>
            <a:r>
              <a:rPr lang="en-GB" sz="1867" i="1">
                <a:solidFill>
                  <a:srgbClr val="C00000"/>
                </a:solidFill>
                <a:latin typeface="Arial"/>
                <a:ea typeface="Arial"/>
                <a:cs typeface="Arial"/>
                <a:sym typeface="Arial"/>
              </a:rPr>
              <a:t>Move/scale shape based on amount of text to maximize photo space</a:t>
            </a:r>
            <a:endParaRPr sz="2400"/>
          </a:p>
        </p:txBody>
      </p:sp>
      <p:sp>
        <p:nvSpPr>
          <p:cNvPr id="195" name="Google Shape;195;p8"/>
          <p:cNvSpPr txBox="1"/>
          <p:nvPr/>
        </p:nvSpPr>
        <p:spPr>
          <a:xfrm>
            <a:off x="13272304" y="1774785"/>
            <a:ext cx="246308" cy="492388"/>
          </a:xfrm>
          <a:prstGeom prst="rect">
            <a:avLst/>
          </a:prstGeom>
          <a:noFill/>
          <a:ln>
            <a:noFill/>
          </a:ln>
        </p:spPr>
        <p:txBody>
          <a:bodyPr spcFirstLastPara="1" wrap="square" lIns="121900" tIns="60933" rIns="121900" bIns="60933" anchor="t" anchorCtr="0">
            <a:spAutoFit/>
          </a:bodyPr>
          <a:lstStyle/>
          <a:p>
            <a:endParaRPr sz="2400">
              <a:solidFill>
                <a:schemeClr val="dk1"/>
              </a:solidFill>
              <a:latin typeface="Arial"/>
              <a:ea typeface="Arial"/>
              <a:cs typeface="Arial"/>
              <a:sym typeface="Arial"/>
            </a:endParaRPr>
          </a:p>
        </p:txBody>
      </p:sp>
      <p:sp>
        <p:nvSpPr>
          <p:cNvPr id="196" name="Google Shape;196;p8"/>
          <p:cNvSpPr txBox="1"/>
          <p:nvPr/>
        </p:nvSpPr>
        <p:spPr>
          <a:xfrm>
            <a:off x="13143880" y="0"/>
            <a:ext cx="1972043" cy="985023"/>
          </a:xfrm>
          <a:prstGeom prst="rect">
            <a:avLst/>
          </a:prstGeom>
          <a:noFill/>
          <a:ln>
            <a:noFill/>
          </a:ln>
        </p:spPr>
        <p:txBody>
          <a:bodyPr spcFirstLastPara="1" wrap="square" lIns="121900" tIns="60933" rIns="121900" bIns="60933" anchor="t" anchorCtr="0">
            <a:spAutoFit/>
          </a:bodyPr>
          <a:lstStyle/>
          <a:p>
            <a:r>
              <a:rPr lang="en-GB" sz="1867" i="1">
                <a:solidFill>
                  <a:srgbClr val="C00000"/>
                </a:solidFill>
                <a:latin typeface="Arial"/>
                <a:ea typeface="Arial"/>
                <a:cs typeface="Arial"/>
                <a:sym typeface="Arial"/>
              </a:rPr>
              <a:t>Switch to blue logo for contrast when necessary</a:t>
            </a:r>
            <a:endParaRPr sz="2400"/>
          </a:p>
        </p:txBody>
      </p:sp>
      <p:sp>
        <p:nvSpPr>
          <p:cNvPr id="197" name="Google Shape;197;p8"/>
          <p:cNvSpPr txBox="1">
            <a:spLocks noGrp="1"/>
          </p:cNvSpPr>
          <p:nvPr>
            <p:ph type="body" idx="1"/>
          </p:nvPr>
        </p:nvSpPr>
        <p:spPr>
          <a:xfrm>
            <a:off x="1875800" y="1676000"/>
            <a:ext cx="6539151" cy="3796488"/>
          </a:xfrm>
          <a:prstGeom prst="rect">
            <a:avLst/>
          </a:prstGeom>
        </p:spPr>
        <p:txBody>
          <a:bodyPr spcFirstLastPara="1" vert="horz" wrap="square" lIns="243833" tIns="60933" rIns="121900" bIns="60933" rtlCol="0" anchor="ctr" anchorCtr="0">
            <a:normAutofit/>
          </a:bodyPr>
          <a:lstStyle/>
          <a:p>
            <a:pPr marL="0" indent="0">
              <a:lnSpc>
                <a:spcPct val="100000"/>
              </a:lnSpc>
              <a:buClr>
                <a:schemeClr val="lt1"/>
              </a:buClr>
              <a:buSzPts val="2200"/>
            </a:pPr>
            <a:r>
              <a:rPr lang="uk-UA" sz="4000" b="1" dirty="0"/>
              <a:t>Якщо не будуть зроблені негайні та глибокі скорочення викидів у всіх секторах, ціль </a:t>
            </a:r>
            <a:r>
              <a:rPr lang="en-GB" sz="4000" b="1" dirty="0"/>
              <a:t>1.5°C  </a:t>
            </a:r>
            <a:r>
              <a:rPr lang="uk-UA" sz="4000" b="1" dirty="0"/>
              <a:t>буде недосяжною</a:t>
            </a:r>
            <a:r>
              <a:rPr lang="en-GB" sz="4000" b="1" dirty="0"/>
              <a:t>. </a:t>
            </a:r>
            <a:endParaRPr sz="4000" b="1" dirty="0"/>
          </a:p>
        </p:txBody>
      </p:sp>
      <p:pic>
        <p:nvPicPr>
          <p:cNvPr id="198" name="Google Shape;198;p8"/>
          <p:cNvPicPr preferRelativeResize="0"/>
          <p:nvPr/>
        </p:nvPicPr>
        <p:blipFill rotWithShape="1">
          <a:blip r:embed="rId3">
            <a:alphaModFix/>
          </a:blip>
          <a:srcRect l="-252779" t="-22306" r="-3599" b="-39218"/>
          <a:stretch/>
        </p:blipFill>
        <p:spPr>
          <a:xfrm>
            <a:off x="7454689" y="76035"/>
            <a:ext cx="4317111" cy="779955"/>
          </a:xfrm>
          <a:prstGeom prst="rect">
            <a:avLst/>
          </a:prstGeom>
          <a:noFill/>
          <a:ln>
            <a:noFill/>
          </a:ln>
        </p:spPr>
      </p:pic>
      <p:sp>
        <p:nvSpPr>
          <p:cNvPr id="199" name="Google Shape;199;p8"/>
          <p:cNvSpPr txBox="1"/>
          <p:nvPr/>
        </p:nvSpPr>
        <p:spPr>
          <a:xfrm>
            <a:off x="353051" y="137619"/>
            <a:ext cx="4036000" cy="415600"/>
          </a:xfrm>
          <a:prstGeom prst="rect">
            <a:avLst/>
          </a:prstGeom>
          <a:noFill/>
          <a:ln>
            <a:noFill/>
          </a:ln>
        </p:spPr>
        <p:txBody>
          <a:bodyPr spcFirstLastPara="1" wrap="square" lIns="121900" tIns="60933" rIns="121900" bIns="60933" anchor="t" anchorCtr="0">
            <a:noAutofit/>
          </a:bodyPr>
          <a:lstStyle/>
          <a:p>
            <a:pPr>
              <a:buClr>
                <a:srgbClr val="007DBA"/>
              </a:buClr>
              <a:buSzPts val="1400"/>
            </a:pPr>
            <a:r>
              <a:rPr lang="en-GB" sz="2400" b="1">
                <a:solidFill>
                  <a:schemeClr val="lt1"/>
                </a:solidFill>
              </a:rPr>
              <a:t>Sixth Assessment Report</a:t>
            </a:r>
            <a:endParaRPr sz="2400"/>
          </a:p>
        </p:txBody>
      </p:sp>
      <p:sp>
        <p:nvSpPr>
          <p:cNvPr id="200" name="Google Shape;200;p8"/>
          <p:cNvSpPr txBox="1"/>
          <p:nvPr/>
        </p:nvSpPr>
        <p:spPr>
          <a:xfrm>
            <a:off x="353068" y="424167"/>
            <a:ext cx="4317200" cy="415600"/>
          </a:xfrm>
          <a:prstGeom prst="rect">
            <a:avLst/>
          </a:prstGeom>
          <a:noFill/>
          <a:ln>
            <a:noFill/>
          </a:ln>
        </p:spPr>
        <p:txBody>
          <a:bodyPr spcFirstLastPara="1" wrap="square" lIns="121900" tIns="60933" rIns="121900" bIns="60933" anchor="t" anchorCtr="0">
            <a:noAutofit/>
          </a:bodyPr>
          <a:lstStyle/>
          <a:p>
            <a:pPr>
              <a:buClr>
                <a:srgbClr val="007DBA"/>
              </a:buClr>
              <a:buSzPts val="1000"/>
            </a:pPr>
            <a:r>
              <a:rPr lang="en-GB" sz="1200">
                <a:solidFill>
                  <a:schemeClr val="lt1"/>
                </a:solidFill>
                <a:latin typeface="Arial Narrow"/>
                <a:ea typeface="Arial Narrow"/>
                <a:cs typeface="Arial Narrow"/>
                <a:sym typeface="Arial Narrow"/>
              </a:rPr>
              <a:t>WORKING GROUP III – MITIGATION OF CLIMATE CHANGE</a:t>
            </a:r>
            <a:endParaRPr sz="1733"/>
          </a:p>
        </p:txBody>
      </p:sp>
      <p:pic>
        <p:nvPicPr>
          <p:cNvPr id="2" name="Google Shape;1022;p2" descr="Diagram&#10;&#10;Description automatically generated">
            <a:extLst>
              <a:ext uri="{FF2B5EF4-FFF2-40B4-BE49-F238E27FC236}">
                <a16:creationId xmlns:a16="http://schemas.microsoft.com/office/drawing/2014/main" id="{33887D12-83A6-524F-83F3-C0788E3753BF}"/>
              </a:ext>
            </a:extLst>
          </p:cNvPr>
          <p:cNvPicPr preferRelativeResize="0"/>
          <p:nvPr/>
        </p:nvPicPr>
        <p:blipFill rotWithShape="1">
          <a:blip r:embed="rId4">
            <a:alphaModFix/>
          </a:blip>
          <a:srcRect/>
          <a:stretch/>
        </p:blipFill>
        <p:spPr>
          <a:xfrm>
            <a:off x="8123258" y="1309859"/>
            <a:ext cx="3669725" cy="47490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A1A1FE-5017-49C4-8F3F-8D3A0C68DDC4}"/>
              </a:ext>
            </a:extLst>
          </p:cNvPr>
          <p:cNvSpPr>
            <a:spLocks noGrp="1"/>
          </p:cNvSpPr>
          <p:nvPr>
            <p:ph type="title"/>
          </p:nvPr>
        </p:nvSpPr>
        <p:spPr>
          <a:xfrm>
            <a:off x="0" y="214684"/>
            <a:ext cx="12192000" cy="765585"/>
          </a:xfrm>
          <a:solidFill>
            <a:srgbClr val="008037"/>
          </a:solidFill>
        </p:spPr>
        <p:txBody>
          <a:bodyPr>
            <a:normAutofit/>
          </a:bodyPr>
          <a:lstStyle/>
          <a:p>
            <a:r>
              <a:rPr lang="uk-UA" sz="4000" dirty="0">
                <a:solidFill>
                  <a:schemeClr val="bg1"/>
                </a:solidFill>
              </a:rPr>
              <a:t>Відходи у містах та зміна клімату</a:t>
            </a:r>
          </a:p>
        </p:txBody>
      </p:sp>
      <p:sp>
        <p:nvSpPr>
          <p:cNvPr id="11" name="Місце для вмісту 2">
            <a:extLst>
              <a:ext uri="{FF2B5EF4-FFF2-40B4-BE49-F238E27FC236}">
                <a16:creationId xmlns:a16="http://schemas.microsoft.com/office/drawing/2014/main" id="{5ABBF7A3-2788-4419-A433-F0CEFBB639FF}"/>
              </a:ext>
            </a:extLst>
          </p:cNvPr>
          <p:cNvSpPr>
            <a:spLocks noGrp="1"/>
          </p:cNvSpPr>
          <p:nvPr>
            <p:ph idx="1"/>
          </p:nvPr>
        </p:nvSpPr>
        <p:spPr>
          <a:xfrm>
            <a:off x="212650" y="1359314"/>
            <a:ext cx="7411469" cy="5399832"/>
          </a:xfrm>
        </p:spPr>
        <p:txBody>
          <a:bodyPr>
            <a:normAutofit/>
          </a:bodyPr>
          <a:lstStyle/>
          <a:p>
            <a:r>
              <a:rPr lang="uk-UA" dirty="0"/>
              <a:t>Відходи є значним джерелом викидів парникових газів, особливо метану</a:t>
            </a:r>
            <a:r>
              <a:rPr lang="en-GB" dirty="0"/>
              <a:t>.</a:t>
            </a:r>
          </a:p>
          <a:p>
            <a:r>
              <a:rPr lang="uk-UA" dirty="0"/>
              <a:t>У світі навіть у містах з низьким рівнем викидів парникових газів, відходи є другим після енергетики джерелом викидів.</a:t>
            </a:r>
          </a:p>
          <a:p>
            <a:r>
              <a:rPr lang="uk-UA" dirty="0"/>
              <a:t>Зростання утворення відходів в містах приведе до збільшення викидів без змін у підходах та технологіях</a:t>
            </a:r>
            <a:r>
              <a:rPr lang="ru-RU" dirty="0"/>
              <a:t>.</a:t>
            </a:r>
            <a:endParaRPr lang="uk-UA" dirty="0"/>
          </a:p>
          <a:p>
            <a:r>
              <a:rPr lang="uk-UA" dirty="0"/>
              <a:t>Покращення управління відходами -  одна з ключових можливостей скорочення викидів на рівні міст.</a:t>
            </a:r>
          </a:p>
        </p:txBody>
      </p:sp>
      <p:pic>
        <p:nvPicPr>
          <p:cNvPr id="3" name="Рисунок 2" descr="Зображення, що містить текст, знімок екрана, програмне забезпечення, Комп’ютерна піктограма&#10;&#10;Автоматично згенерований опис">
            <a:extLst>
              <a:ext uri="{FF2B5EF4-FFF2-40B4-BE49-F238E27FC236}">
                <a16:creationId xmlns:a16="http://schemas.microsoft.com/office/drawing/2014/main" id="{03B2FFA3-74E9-3CEE-2F50-E29BB3268A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7730177" y="1137851"/>
            <a:ext cx="4362969" cy="2149046"/>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EE29A177-3621-ECC6-5E8D-29A3C57D2FBE}"/>
              </a:ext>
            </a:extLst>
          </p:cNvPr>
          <p:cNvSpPr txBox="1"/>
          <p:nvPr/>
        </p:nvSpPr>
        <p:spPr>
          <a:xfrm>
            <a:off x="7624119" y="3429000"/>
            <a:ext cx="4469027" cy="2554545"/>
          </a:xfrm>
          <a:prstGeom prst="rect">
            <a:avLst/>
          </a:prstGeom>
          <a:noFill/>
        </p:spPr>
        <p:txBody>
          <a:bodyPr wrap="square" rtlCol="0">
            <a:spAutoFit/>
          </a:bodyPr>
          <a:lstStyle/>
          <a:p>
            <a:r>
              <a:rPr lang="uk-UA" sz="2000" dirty="0"/>
              <a:t>В Україні викиди від ТПВ у 2021 році:</a:t>
            </a:r>
          </a:p>
          <a:p>
            <a:pPr marL="285750" indent="-285750">
              <a:buFont typeface="Arial" panose="020B0604020202020204" pitchFamily="34" charset="0"/>
              <a:buChar char="•"/>
            </a:pPr>
            <a:r>
              <a:rPr lang="uk-UA" sz="2000" dirty="0"/>
              <a:t>7,7 млн тонн СО2е</a:t>
            </a:r>
          </a:p>
          <a:p>
            <a:pPr marL="285750" indent="-285750">
              <a:buFont typeface="Arial" panose="020B0604020202020204" pitchFamily="34" charset="0"/>
              <a:buChar char="•"/>
            </a:pPr>
            <a:r>
              <a:rPr lang="uk-UA" sz="2000" dirty="0"/>
              <a:t>2,4% від загальних викидів парникових газів</a:t>
            </a:r>
          </a:p>
          <a:p>
            <a:pPr marL="285750" indent="-285750">
              <a:buFont typeface="Arial" panose="020B0604020202020204" pitchFamily="34" charset="0"/>
              <a:buChar char="•"/>
            </a:pPr>
            <a:r>
              <a:rPr lang="uk-UA" sz="2000" dirty="0"/>
              <a:t>10,8% від загальних викидів метану</a:t>
            </a:r>
            <a:endParaRPr lang="en-US" sz="2000" dirty="0"/>
          </a:p>
          <a:p>
            <a:pPr marL="285750" indent="-285750">
              <a:buFont typeface="Arial" panose="020B0604020202020204" pitchFamily="34" charset="0"/>
              <a:buChar char="•"/>
            </a:pPr>
            <a:r>
              <a:rPr lang="en-US" sz="2000" dirty="0"/>
              <a:t>176 </a:t>
            </a:r>
            <a:r>
              <a:rPr lang="uk-UA" sz="2000" dirty="0"/>
              <a:t>кг СО2е у розрахунку на 1 особу загального населення, але викиди у містах</a:t>
            </a:r>
            <a:r>
              <a:rPr lang="en-US" sz="2000" dirty="0"/>
              <a:t> </a:t>
            </a:r>
            <a:r>
              <a:rPr lang="uk-UA" sz="2000" dirty="0"/>
              <a:t>можуть бути більшими</a:t>
            </a:r>
          </a:p>
        </p:txBody>
      </p:sp>
    </p:spTree>
    <p:extLst>
      <p:ext uri="{BB962C8B-B14F-4D97-AF65-F5344CB8AC3E}">
        <p14:creationId xmlns:p14="http://schemas.microsoft.com/office/powerpoint/2010/main" val="174225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A1A1FE-5017-49C4-8F3F-8D3A0C68DDC4}"/>
              </a:ext>
            </a:extLst>
          </p:cNvPr>
          <p:cNvSpPr>
            <a:spLocks noGrp="1"/>
          </p:cNvSpPr>
          <p:nvPr>
            <p:ph type="title"/>
          </p:nvPr>
        </p:nvSpPr>
        <p:spPr>
          <a:xfrm>
            <a:off x="0" y="214684"/>
            <a:ext cx="12192000" cy="765585"/>
          </a:xfrm>
          <a:solidFill>
            <a:srgbClr val="008037"/>
          </a:solidFill>
        </p:spPr>
        <p:txBody>
          <a:bodyPr>
            <a:normAutofit/>
          </a:bodyPr>
          <a:lstStyle/>
          <a:p>
            <a:r>
              <a:rPr lang="uk-UA" sz="4000" dirty="0">
                <a:solidFill>
                  <a:schemeClr val="bg1"/>
                </a:solidFill>
              </a:rPr>
              <a:t>Потенціал для скорочення викидів</a:t>
            </a:r>
          </a:p>
        </p:txBody>
      </p:sp>
      <p:sp>
        <p:nvSpPr>
          <p:cNvPr id="11" name="Місце для вмісту 2">
            <a:extLst>
              <a:ext uri="{FF2B5EF4-FFF2-40B4-BE49-F238E27FC236}">
                <a16:creationId xmlns:a16="http://schemas.microsoft.com/office/drawing/2014/main" id="{5ABBF7A3-2788-4419-A433-F0CEFBB639FF}"/>
              </a:ext>
            </a:extLst>
          </p:cNvPr>
          <p:cNvSpPr>
            <a:spLocks noGrp="1"/>
          </p:cNvSpPr>
          <p:nvPr>
            <p:ph idx="1"/>
          </p:nvPr>
        </p:nvSpPr>
        <p:spPr>
          <a:xfrm>
            <a:off x="101439" y="1243484"/>
            <a:ext cx="5310835" cy="5399832"/>
          </a:xfrm>
        </p:spPr>
        <p:txBody>
          <a:bodyPr>
            <a:normAutofit/>
          </a:bodyPr>
          <a:lstStyle/>
          <a:p>
            <a:r>
              <a:rPr lang="uk-UA" dirty="0"/>
              <a:t>Існує значний потенціал для скорочення викидів парникових газів у містах, в </a:t>
            </a:r>
            <a:r>
              <a:rPr lang="uk-UA" dirty="0" err="1"/>
              <a:t>т.ч</a:t>
            </a:r>
            <a:r>
              <a:rPr lang="uk-UA" dirty="0"/>
              <a:t>. у секторі відходів.</a:t>
            </a:r>
            <a:endParaRPr lang="en-GB" dirty="0"/>
          </a:p>
          <a:p>
            <a:r>
              <a:rPr lang="uk-UA" dirty="0"/>
              <a:t>Оцінки потенціалу скорочення викидів різняться, але за найоптимістичнішим сценаріями можна скоротити викиди від відходів на 84% або 1,4 млрд т СО2е.</a:t>
            </a:r>
          </a:p>
          <a:p>
            <a:r>
              <a:rPr lang="uk-UA" dirty="0"/>
              <a:t>Компостування – це частина рішення, оскільки дозволяє різко зменшити викиди метану.</a:t>
            </a:r>
          </a:p>
        </p:txBody>
      </p:sp>
      <p:pic>
        <p:nvPicPr>
          <p:cNvPr id="4" name="Рисунок 3" descr="Зображення, що містить текст, знімок екрана, ряд, Паралель&#10;&#10;Автоматично згенерований опис">
            <a:extLst>
              <a:ext uri="{FF2B5EF4-FFF2-40B4-BE49-F238E27FC236}">
                <a16:creationId xmlns:a16="http://schemas.microsoft.com/office/drawing/2014/main" id="{6BFC65BE-A08C-791E-07CF-25452C4AD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1050" y="980269"/>
            <a:ext cx="6705614" cy="5090170"/>
          </a:xfrm>
          <a:prstGeom prst="rect">
            <a:avLst/>
          </a:prstGeom>
        </p:spPr>
      </p:pic>
      <p:sp>
        <p:nvSpPr>
          <p:cNvPr id="5" name="TextBox 4">
            <a:extLst>
              <a:ext uri="{FF2B5EF4-FFF2-40B4-BE49-F238E27FC236}">
                <a16:creationId xmlns:a16="http://schemas.microsoft.com/office/drawing/2014/main" id="{1A821FDC-12DA-0D92-C668-3D5F8554C198}"/>
              </a:ext>
            </a:extLst>
          </p:cNvPr>
          <p:cNvSpPr txBox="1"/>
          <p:nvPr/>
        </p:nvSpPr>
        <p:spPr>
          <a:xfrm>
            <a:off x="5597611" y="6227805"/>
            <a:ext cx="6301946" cy="646331"/>
          </a:xfrm>
          <a:prstGeom prst="rect">
            <a:avLst/>
          </a:prstGeom>
          <a:noFill/>
        </p:spPr>
        <p:txBody>
          <a:bodyPr wrap="square" rtlCol="0">
            <a:spAutoFit/>
          </a:bodyPr>
          <a:lstStyle/>
          <a:p>
            <a:r>
              <a:rPr lang="en-GB" i="1" dirty="0">
                <a:latin typeface="+mj-lt"/>
              </a:rPr>
              <a:t>IPCC AR6, WG III, </a:t>
            </a:r>
            <a:r>
              <a:rPr lang="en-US" b="0" i="1" dirty="0">
                <a:solidFill>
                  <a:srgbClr val="222222"/>
                </a:solidFill>
                <a:effectLst/>
                <a:latin typeface="+mj-lt"/>
              </a:rPr>
              <a:t>Chapter 8. Urban systems and other settlements</a:t>
            </a:r>
          </a:p>
          <a:p>
            <a:endParaRPr lang="uk-UA" dirty="0"/>
          </a:p>
        </p:txBody>
      </p:sp>
    </p:spTree>
    <p:extLst>
      <p:ext uri="{BB962C8B-B14F-4D97-AF65-F5344CB8AC3E}">
        <p14:creationId xmlns:p14="http://schemas.microsoft.com/office/powerpoint/2010/main" val="4204868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A1A1FE-5017-49C4-8F3F-8D3A0C68DDC4}"/>
              </a:ext>
            </a:extLst>
          </p:cNvPr>
          <p:cNvSpPr>
            <a:spLocks noGrp="1"/>
          </p:cNvSpPr>
          <p:nvPr>
            <p:ph type="title"/>
          </p:nvPr>
        </p:nvSpPr>
        <p:spPr>
          <a:xfrm>
            <a:off x="0" y="214684"/>
            <a:ext cx="12192000" cy="765585"/>
          </a:xfrm>
          <a:solidFill>
            <a:srgbClr val="008037"/>
          </a:solidFill>
        </p:spPr>
        <p:txBody>
          <a:bodyPr>
            <a:normAutofit/>
          </a:bodyPr>
          <a:lstStyle/>
          <a:p>
            <a:r>
              <a:rPr lang="uk-UA" sz="4000" dirty="0">
                <a:solidFill>
                  <a:schemeClr val="bg1"/>
                </a:solidFill>
              </a:rPr>
              <a:t>Станція компостування у м. Львів</a:t>
            </a:r>
          </a:p>
        </p:txBody>
      </p:sp>
      <p:sp>
        <p:nvSpPr>
          <p:cNvPr id="11" name="Місце для вмісту 2">
            <a:extLst>
              <a:ext uri="{FF2B5EF4-FFF2-40B4-BE49-F238E27FC236}">
                <a16:creationId xmlns:a16="http://schemas.microsoft.com/office/drawing/2014/main" id="{5ABBF7A3-2788-4419-A433-F0CEFBB639FF}"/>
              </a:ext>
            </a:extLst>
          </p:cNvPr>
          <p:cNvSpPr>
            <a:spLocks noGrp="1"/>
          </p:cNvSpPr>
          <p:nvPr>
            <p:ph idx="1"/>
          </p:nvPr>
        </p:nvSpPr>
        <p:spPr>
          <a:xfrm>
            <a:off x="212651" y="1243484"/>
            <a:ext cx="6348787" cy="5399832"/>
          </a:xfrm>
        </p:spPr>
        <p:txBody>
          <a:bodyPr>
            <a:normAutofit/>
          </a:bodyPr>
          <a:lstStyle/>
          <a:p>
            <a:pPr marL="0" indent="0">
              <a:buNone/>
            </a:pPr>
            <a:r>
              <a:rPr lang="uk-UA" dirty="0"/>
              <a:t>Відкрито у 2020 році – приймаються харчові відходи, зелені відходи з парків, новорічні ялинки, тощо.</a:t>
            </a:r>
          </a:p>
          <a:p>
            <a:pPr marL="0" indent="0">
              <a:buNone/>
            </a:pPr>
            <a:r>
              <a:rPr lang="uk-UA" dirty="0"/>
              <a:t>Відходи домогосподарств та комерційних підприємств.</a:t>
            </a:r>
          </a:p>
          <a:p>
            <a:pPr marL="0" indent="0">
              <a:buNone/>
            </a:pPr>
            <a:r>
              <a:rPr lang="uk-UA" dirty="0"/>
              <a:t>2021 рік – 7464 тонн органічних відходів.</a:t>
            </a:r>
          </a:p>
          <a:p>
            <a:pPr marL="0" indent="0">
              <a:buNone/>
            </a:pPr>
            <a:r>
              <a:rPr lang="uk-UA" dirty="0"/>
              <a:t>Операції: додаткове сортування, подрібнення, компостування, просіювання компосту.</a:t>
            </a:r>
          </a:p>
          <a:p>
            <a:pPr marL="0" indent="0">
              <a:buNone/>
            </a:pPr>
            <a:r>
              <a:rPr lang="ru-RU" dirty="0"/>
              <a:t>План </a:t>
            </a:r>
            <a:r>
              <a:rPr lang="ru-RU" dirty="0" err="1"/>
              <a:t>заходів</a:t>
            </a:r>
            <a:r>
              <a:rPr lang="ru-RU" dirty="0"/>
              <a:t> Зеленого </a:t>
            </a:r>
            <a:r>
              <a:rPr lang="ru-RU" dirty="0" err="1"/>
              <a:t>Міста</a:t>
            </a:r>
            <a:r>
              <a:rPr lang="ru-RU" dirty="0"/>
              <a:t> </a:t>
            </a:r>
            <a:r>
              <a:rPr lang="ru-RU" dirty="0" err="1"/>
              <a:t>Львів</a:t>
            </a:r>
            <a:r>
              <a:rPr lang="ru-RU" dirty="0"/>
              <a:t> на 2020-2035 роки</a:t>
            </a:r>
            <a:r>
              <a:rPr lang="uk-UA" dirty="0"/>
              <a:t> – додаткові потужності.</a:t>
            </a:r>
          </a:p>
          <a:p>
            <a:pPr marL="0" indent="0">
              <a:buNone/>
            </a:pPr>
            <a:endParaRPr lang="uk-UA" dirty="0"/>
          </a:p>
        </p:txBody>
      </p:sp>
      <p:pic>
        <p:nvPicPr>
          <p:cNvPr id="3" name="Рисунок 2" descr="Зображення, що містить земля, надворі, бруд, сільськогосподарська машина&#10;&#10;Автоматично згенерований опис">
            <a:extLst>
              <a:ext uri="{FF2B5EF4-FFF2-40B4-BE49-F238E27FC236}">
                <a16:creationId xmlns:a16="http://schemas.microsoft.com/office/drawing/2014/main" id="{86D41E28-79A7-0731-88DD-D03B1E1399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7031" y="1797906"/>
            <a:ext cx="5546725" cy="3700780"/>
          </a:xfrm>
          <a:prstGeom prst="rect">
            <a:avLst/>
          </a:prstGeom>
          <a:noFill/>
          <a:ln>
            <a:noFill/>
          </a:ln>
        </p:spPr>
      </p:pic>
      <p:sp>
        <p:nvSpPr>
          <p:cNvPr id="4" name="TextBox 3">
            <a:extLst>
              <a:ext uri="{FF2B5EF4-FFF2-40B4-BE49-F238E27FC236}">
                <a16:creationId xmlns:a16="http://schemas.microsoft.com/office/drawing/2014/main" id="{3AB8A79C-FF57-6F5F-1278-E36AE99AF193}"/>
              </a:ext>
            </a:extLst>
          </p:cNvPr>
          <p:cNvSpPr txBox="1"/>
          <p:nvPr/>
        </p:nvSpPr>
        <p:spPr>
          <a:xfrm>
            <a:off x="6432624" y="5614112"/>
            <a:ext cx="5546725" cy="338554"/>
          </a:xfrm>
          <a:prstGeom prst="rect">
            <a:avLst/>
          </a:prstGeom>
          <a:noFill/>
        </p:spPr>
        <p:txBody>
          <a:bodyPr wrap="square" rtlCol="0">
            <a:spAutoFit/>
          </a:bodyPr>
          <a:lstStyle/>
          <a:p>
            <a:pPr algn="ctr"/>
            <a:r>
              <a:rPr lang="ru-RU" sz="1600" i="1" dirty="0"/>
              <a:t>Фото </a:t>
            </a:r>
            <a:r>
              <a:rPr lang="ru-RU" sz="1600" i="1" dirty="0" err="1"/>
              <a:t>Львівської</a:t>
            </a:r>
            <a:r>
              <a:rPr lang="ru-RU" sz="1600" i="1" dirty="0"/>
              <a:t> </a:t>
            </a:r>
            <a:r>
              <a:rPr lang="ru-RU" sz="1600" i="1" dirty="0" err="1"/>
              <a:t>міської</a:t>
            </a:r>
            <a:r>
              <a:rPr lang="ru-RU" sz="1600" i="1" dirty="0"/>
              <a:t> ради, автор фото – Роман </a:t>
            </a:r>
            <a:r>
              <a:rPr lang="ru-RU" sz="1600" i="1" dirty="0" err="1"/>
              <a:t>Балук</a:t>
            </a:r>
            <a:endParaRPr lang="uk-UA" sz="1600" i="1" dirty="0"/>
          </a:p>
        </p:txBody>
      </p:sp>
    </p:spTree>
    <p:extLst>
      <p:ext uri="{BB962C8B-B14F-4D97-AF65-F5344CB8AC3E}">
        <p14:creationId xmlns:p14="http://schemas.microsoft.com/office/powerpoint/2010/main" val="2428152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A1A1FE-5017-49C4-8F3F-8D3A0C68DDC4}"/>
              </a:ext>
            </a:extLst>
          </p:cNvPr>
          <p:cNvSpPr>
            <a:spLocks noGrp="1"/>
          </p:cNvSpPr>
          <p:nvPr>
            <p:ph type="title"/>
          </p:nvPr>
        </p:nvSpPr>
        <p:spPr>
          <a:xfrm>
            <a:off x="0" y="214684"/>
            <a:ext cx="12192000" cy="765585"/>
          </a:xfrm>
          <a:solidFill>
            <a:srgbClr val="008037"/>
          </a:solidFill>
        </p:spPr>
        <p:txBody>
          <a:bodyPr>
            <a:normAutofit/>
          </a:bodyPr>
          <a:lstStyle/>
          <a:p>
            <a:r>
              <a:rPr lang="uk-UA" sz="4000" dirty="0">
                <a:solidFill>
                  <a:schemeClr val="bg1"/>
                </a:solidFill>
              </a:rPr>
              <a:t>Скорочення викидів парникових газів</a:t>
            </a:r>
          </a:p>
        </p:txBody>
      </p:sp>
      <p:sp>
        <p:nvSpPr>
          <p:cNvPr id="11" name="Місце для вмісту 2">
            <a:extLst>
              <a:ext uri="{FF2B5EF4-FFF2-40B4-BE49-F238E27FC236}">
                <a16:creationId xmlns:a16="http://schemas.microsoft.com/office/drawing/2014/main" id="{5ABBF7A3-2788-4419-A433-F0CEFBB639FF}"/>
              </a:ext>
            </a:extLst>
          </p:cNvPr>
          <p:cNvSpPr>
            <a:spLocks noGrp="1"/>
          </p:cNvSpPr>
          <p:nvPr>
            <p:ph idx="1"/>
          </p:nvPr>
        </p:nvSpPr>
        <p:spPr>
          <a:xfrm>
            <a:off x="212651" y="1243555"/>
            <a:ext cx="5684410" cy="5399832"/>
          </a:xfrm>
        </p:spPr>
        <p:txBody>
          <a:bodyPr>
            <a:normAutofit/>
          </a:bodyPr>
          <a:lstStyle/>
          <a:p>
            <a:r>
              <a:rPr lang="uk-UA" dirty="0"/>
              <a:t>Компостування дозволяє скоротити викиди від розкладу органічних відходів на полігонах.</a:t>
            </a:r>
          </a:p>
          <a:p>
            <a:r>
              <a:rPr lang="uk-UA" dirty="0"/>
              <a:t>При компостуванні виділяється</a:t>
            </a:r>
            <a:r>
              <a:rPr lang="en-GB" dirty="0"/>
              <a:t> CH4</a:t>
            </a:r>
            <a:r>
              <a:rPr lang="uk-UA" dirty="0"/>
              <a:t> та </a:t>
            </a:r>
            <a:r>
              <a:rPr lang="en-GB" dirty="0"/>
              <a:t>N2O</a:t>
            </a:r>
            <a:r>
              <a:rPr lang="uk-UA" dirty="0"/>
              <a:t>, однак у значно менших кількостях.</a:t>
            </a:r>
          </a:p>
          <a:p>
            <a:r>
              <a:rPr lang="uk-UA" dirty="0"/>
              <a:t>Кожна тонна органічних відходів дозволяє скоротити викиди парникових газів на майже 300 кг СО2-екв. протягом 20 річного періоду</a:t>
            </a:r>
            <a:r>
              <a:rPr lang="ru-RU" dirty="0"/>
              <a:t>.</a:t>
            </a:r>
            <a:endParaRPr lang="uk-UA" dirty="0"/>
          </a:p>
        </p:txBody>
      </p:sp>
      <p:pic>
        <p:nvPicPr>
          <p:cNvPr id="1026" name="Picture 2">
            <a:extLst>
              <a:ext uri="{FF2B5EF4-FFF2-40B4-BE49-F238E27FC236}">
                <a16:creationId xmlns:a16="http://schemas.microsoft.com/office/drawing/2014/main" id="{1F6AE3C1-1BE2-AB2B-C90A-7CD11CA530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96" r="3608"/>
          <a:stretch/>
        </p:blipFill>
        <p:spPr bwMode="auto">
          <a:xfrm>
            <a:off x="6047075" y="1243555"/>
            <a:ext cx="6042454" cy="33311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38C323-B551-5486-ECA0-96D3D0055CBD}"/>
              </a:ext>
            </a:extLst>
          </p:cNvPr>
          <p:cNvSpPr txBox="1"/>
          <p:nvPr/>
        </p:nvSpPr>
        <p:spPr>
          <a:xfrm>
            <a:off x="6294940" y="4734246"/>
            <a:ext cx="5546725" cy="338554"/>
          </a:xfrm>
          <a:prstGeom prst="rect">
            <a:avLst/>
          </a:prstGeom>
          <a:noFill/>
        </p:spPr>
        <p:txBody>
          <a:bodyPr wrap="square" rtlCol="0">
            <a:spAutoFit/>
          </a:bodyPr>
          <a:lstStyle/>
          <a:p>
            <a:pPr algn="ctr"/>
            <a:r>
              <a:rPr lang="hu-HU" sz="1600" i="1" dirty="0"/>
              <a:t>Andy Shustykevych</a:t>
            </a:r>
            <a:r>
              <a:rPr lang="en-US" sz="1600" i="1" dirty="0"/>
              <a:t>, via Wikimedia Commons</a:t>
            </a:r>
            <a:endParaRPr lang="uk-UA" sz="1600" i="1" dirty="0"/>
          </a:p>
        </p:txBody>
      </p:sp>
    </p:spTree>
    <p:extLst>
      <p:ext uri="{BB962C8B-B14F-4D97-AF65-F5344CB8AC3E}">
        <p14:creationId xmlns:p14="http://schemas.microsoft.com/office/powerpoint/2010/main" val="111845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A1A1FE-5017-49C4-8F3F-8D3A0C68DDC4}"/>
              </a:ext>
            </a:extLst>
          </p:cNvPr>
          <p:cNvSpPr>
            <a:spLocks noGrp="1"/>
          </p:cNvSpPr>
          <p:nvPr>
            <p:ph type="title"/>
          </p:nvPr>
        </p:nvSpPr>
        <p:spPr>
          <a:xfrm>
            <a:off x="0" y="214684"/>
            <a:ext cx="12192000" cy="765585"/>
          </a:xfrm>
          <a:solidFill>
            <a:srgbClr val="008037"/>
          </a:solidFill>
        </p:spPr>
        <p:txBody>
          <a:bodyPr>
            <a:normAutofit/>
          </a:bodyPr>
          <a:lstStyle/>
          <a:p>
            <a:r>
              <a:rPr lang="uk-UA" sz="4000" dirty="0">
                <a:solidFill>
                  <a:schemeClr val="bg1"/>
                </a:solidFill>
              </a:rPr>
              <a:t>Результати оцінки скорочень викидів</a:t>
            </a:r>
          </a:p>
        </p:txBody>
      </p:sp>
      <p:sp>
        <p:nvSpPr>
          <p:cNvPr id="11" name="Місце для вмісту 2">
            <a:extLst>
              <a:ext uri="{FF2B5EF4-FFF2-40B4-BE49-F238E27FC236}">
                <a16:creationId xmlns:a16="http://schemas.microsoft.com/office/drawing/2014/main" id="{5ABBF7A3-2788-4419-A433-F0CEFBB639FF}"/>
              </a:ext>
            </a:extLst>
          </p:cNvPr>
          <p:cNvSpPr>
            <a:spLocks noGrp="1"/>
          </p:cNvSpPr>
          <p:nvPr>
            <p:ph idx="1"/>
          </p:nvPr>
        </p:nvSpPr>
        <p:spPr>
          <a:xfrm>
            <a:off x="9401959" y="1149215"/>
            <a:ext cx="2682950" cy="5663047"/>
          </a:xfrm>
        </p:spPr>
        <p:txBody>
          <a:bodyPr>
            <a:normAutofit lnSpcReduction="10000"/>
          </a:bodyPr>
          <a:lstStyle/>
          <a:p>
            <a:pPr marL="0" indent="0">
              <a:buNone/>
            </a:pPr>
            <a:r>
              <a:rPr lang="uk-UA" sz="2400" dirty="0"/>
              <a:t>20 років діяльності станції компостування:</a:t>
            </a:r>
          </a:p>
          <a:p>
            <a:r>
              <a:rPr lang="uk-UA" sz="2400" dirty="0"/>
              <a:t>77 400 т СО2е – скорочення викидів</a:t>
            </a:r>
          </a:p>
          <a:p>
            <a:r>
              <a:rPr lang="uk-UA" sz="2400" dirty="0"/>
              <a:t>14 800 т органічних відходів на рік</a:t>
            </a:r>
          </a:p>
          <a:p>
            <a:r>
              <a:rPr lang="uk-UA" sz="2400" dirty="0"/>
              <a:t>додаткові скорочення при використані в якості добрив за рахунок поглинання вуглецю</a:t>
            </a:r>
          </a:p>
          <a:p>
            <a:pPr marL="0" indent="0">
              <a:buNone/>
            </a:pPr>
            <a:endParaRPr lang="uk-UA" dirty="0"/>
          </a:p>
        </p:txBody>
      </p:sp>
      <p:graphicFrame>
        <p:nvGraphicFramePr>
          <p:cNvPr id="3" name="Діаграма 2">
            <a:extLst>
              <a:ext uri="{FF2B5EF4-FFF2-40B4-BE49-F238E27FC236}">
                <a16:creationId xmlns:a16="http://schemas.microsoft.com/office/drawing/2014/main" id="{307519A4-A712-7CB9-46BB-DA13544E84FF}"/>
              </a:ext>
            </a:extLst>
          </p:cNvPr>
          <p:cNvGraphicFramePr/>
          <p:nvPr>
            <p:extLst>
              <p:ext uri="{D42A27DB-BD31-4B8C-83A1-F6EECF244321}">
                <p14:modId xmlns:p14="http://schemas.microsoft.com/office/powerpoint/2010/main" val="3368769208"/>
              </p:ext>
            </p:extLst>
          </p:nvPr>
        </p:nvGraphicFramePr>
        <p:xfrm>
          <a:off x="107092" y="1149215"/>
          <a:ext cx="9294866" cy="5239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6446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A1A1FE-5017-49C4-8F3F-8D3A0C68DDC4}"/>
              </a:ext>
            </a:extLst>
          </p:cNvPr>
          <p:cNvSpPr>
            <a:spLocks noGrp="1"/>
          </p:cNvSpPr>
          <p:nvPr>
            <p:ph type="title"/>
          </p:nvPr>
        </p:nvSpPr>
        <p:spPr>
          <a:xfrm>
            <a:off x="0" y="214684"/>
            <a:ext cx="12192000" cy="765585"/>
          </a:xfrm>
          <a:solidFill>
            <a:srgbClr val="008037"/>
          </a:solidFill>
        </p:spPr>
        <p:txBody>
          <a:bodyPr>
            <a:normAutofit/>
          </a:bodyPr>
          <a:lstStyle/>
          <a:p>
            <a:r>
              <a:rPr lang="uk-UA" sz="4000" dirty="0">
                <a:solidFill>
                  <a:schemeClr val="bg1"/>
                </a:solidFill>
              </a:rPr>
              <a:t>Можливості кліматичного фінансування</a:t>
            </a:r>
          </a:p>
        </p:txBody>
      </p:sp>
      <p:sp>
        <p:nvSpPr>
          <p:cNvPr id="11" name="Місце для вмісту 2">
            <a:extLst>
              <a:ext uri="{FF2B5EF4-FFF2-40B4-BE49-F238E27FC236}">
                <a16:creationId xmlns:a16="http://schemas.microsoft.com/office/drawing/2014/main" id="{5ABBF7A3-2788-4419-A433-F0CEFBB639FF}"/>
              </a:ext>
            </a:extLst>
          </p:cNvPr>
          <p:cNvSpPr>
            <a:spLocks noGrp="1"/>
          </p:cNvSpPr>
          <p:nvPr>
            <p:ph idx="1"/>
          </p:nvPr>
        </p:nvSpPr>
        <p:spPr>
          <a:xfrm>
            <a:off x="284204" y="1107972"/>
            <a:ext cx="11800703" cy="5391682"/>
          </a:xfrm>
        </p:spPr>
        <p:txBody>
          <a:bodyPr>
            <a:normAutofit/>
          </a:bodyPr>
          <a:lstStyle/>
          <a:p>
            <a:pPr marL="0" indent="0">
              <a:buNone/>
            </a:pPr>
            <a:r>
              <a:rPr lang="uk-UA" dirty="0"/>
              <a:t>Кліматичні переваги дозволяють розглядати можливості залучення кліматичного фінансування:</a:t>
            </a:r>
          </a:p>
          <a:p>
            <a:r>
              <a:rPr lang="uk-UA" sz="2400" dirty="0"/>
              <a:t>Добровільний ринок вуглецевих одиниць (</a:t>
            </a:r>
            <a:r>
              <a:rPr lang="en-US" sz="2400" dirty="0"/>
              <a:t>Verra, Gold Standard for Global Goals, </a:t>
            </a:r>
            <a:r>
              <a:rPr lang="uk-UA" sz="2400" dirty="0"/>
              <a:t>тощо);</a:t>
            </a:r>
          </a:p>
          <a:p>
            <a:r>
              <a:rPr lang="uk-UA" sz="2400" dirty="0"/>
              <a:t>Ринкові механізми Паризької угоди (стаття 6.2 та 6.4).</a:t>
            </a:r>
          </a:p>
          <a:p>
            <a:pPr marL="0" indent="0">
              <a:spcBef>
                <a:spcPts val="2400"/>
              </a:spcBef>
              <a:buNone/>
            </a:pPr>
            <a:r>
              <a:rPr lang="uk-UA" dirty="0"/>
              <a:t>Щорічні скорочення викидів лише від компостування є відносно невеликими, тому для масштабування скорочень та підвищення привабливості проектів необхідно розробляти ширші програми:</a:t>
            </a:r>
          </a:p>
          <a:p>
            <a:r>
              <a:rPr lang="uk-UA" sz="2400" dirty="0"/>
              <a:t>Скорочення викидів від інших покращень у поводженні з відходами (переробка та повторне використання);</a:t>
            </a:r>
          </a:p>
          <a:p>
            <a:r>
              <a:rPr lang="uk-UA" sz="2400" dirty="0"/>
              <a:t>Скорочення викидів в інших секторах міської інфраструктури.</a:t>
            </a:r>
          </a:p>
          <a:p>
            <a:pPr marL="0" indent="0">
              <a:buNone/>
            </a:pPr>
            <a:endParaRPr lang="uk-UA" i="1" dirty="0"/>
          </a:p>
          <a:p>
            <a:pPr marL="0" indent="0">
              <a:buNone/>
            </a:pPr>
            <a:endParaRPr lang="uk-UA" dirty="0"/>
          </a:p>
        </p:txBody>
      </p:sp>
    </p:spTree>
    <p:extLst>
      <p:ext uri="{BB962C8B-B14F-4D97-AF65-F5344CB8AC3E}">
        <p14:creationId xmlns:p14="http://schemas.microsoft.com/office/powerpoint/2010/main" val="251594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A1A1FE-5017-49C4-8F3F-8D3A0C68DDC4}"/>
              </a:ext>
            </a:extLst>
          </p:cNvPr>
          <p:cNvSpPr>
            <a:spLocks noGrp="1"/>
          </p:cNvSpPr>
          <p:nvPr>
            <p:ph type="title"/>
          </p:nvPr>
        </p:nvSpPr>
        <p:spPr>
          <a:xfrm>
            <a:off x="0" y="214684"/>
            <a:ext cx="12192000" cy="765585"/>
          </a:xfrm>
          <a:solidFill>
            <a:srgbClr val="008037"/>
          </a:solidFill>
        </p:spPr>
        <p:txBody>
          <a:bodyPr>
            <a:normAutofit/>
          </a:bodyPr>
          <a:lstStyle/>
          <a:p>
            <a:r>
              <a:rPr lang="uk-UA" sz="4000" dirty="0">
                <a:solidFill>
                  <a:schemeClr val="bg1"/>
                </a:solidFill>
              </a:rPr>
              <a:t>Роль міст у кліматичній політиці</a:t>
            </a:r>
          </a:p>
        </p:txBody>
      </p:sp>
      <p:sp>
        <p:nvSpPr>
          <p:cNvPr id="11" name="Місце для вмісту 2">
            <a:extLst>
              <a:ext uri="{FF2B5EF4-FFF2-40B4-BE49-F238E27FC236}">
                <a16:creationId xmlns:a16="http://schemas.microsoft.com/office/drawing/2014/main" id="{5ABBF7A3-2788-4419-A433-F0CEFBB639FF}"/>
              </a:ext>
            </a:extLst>
          </p:cNvPr>
          <p:cNvSpPr>
            <a:spLocks noGrp="1"/>
          </p:cNvSpPr>
          <p:nvPr>
            <p:ph idx="1"/>
          </p:nvPr>
        </p:nvSpPr>
        <p:spPr>
          <a:xfrm>
            <a:off x="212650" y="1359314"/>
            <a:ext cx="11738159" cy="5399832"/>
          </a:xfrm>
        </p:spPr>
        <p:txBody>
          <a:bodyPr>
            <a:normAutofit/>
          </a:bodyPr>
          <a:lstStyle/>
          <a:p>
            <a:r>
              <a:rPr lang="uk-UA" dirty="0"/>
              <a:t>Міста, як правило, обмежені у реалізації кліматичної політики</a:t>
            </a:r>
            <a:r>
              <a:rPr lang="en-US" dirty="0"/>
              <a:t>, </a:t>
            </a:r>
            <a:r>
              <a:rPr lang="uk-UA" dirty="0"/>
              <a:t>але, тим не менш, мають багато можливостей для боротьби із зміною клімату:</a:t>
            </a:r>
          </a:p>
          <a:p>
            <a:pPr lvl="1"/>
            <a:r>
              <a:rPr lang="uk-UA" dirty="0"/>
              <a:t>інвестиції в інфраструктуру для компостування органічних відходів;</a:t>
            </a:r>
          </a:p>
          <a:p>
            <a:pPr lvl="1"/>
            <a:r>
              <a:rPr lang="uk-UA" dirty="0"/>
              <a:t>використання економічних інструментів, в </a:t>
            </a:r>
            <a:r>
              <a:rPr lang="uk-UA" dirty="0" err="1"/>
              <a:t>т.ч</a:t>
            </a:r>
            <a:r>
              <a:rPr lang="uk-UA" dirty="0"/>
              <a:t>. тарифних механізмів для послуг із поводження з відходами</a:t>
            </a:r>
            <a:r>
              <a:rPr lang="ru-RU" dirty="0"/>
              <a:t>;</a:t>
            </a:r>
          </a:p>
          <a:p>
            <a:pPr lvl="1"/>
            <a:r>
              <a:rPr lang="uk-UA" dirty="0"/>
              <a:t>використання регуляторних інструментів (наприклад, зобов’язання щодо встановлення контейнерів);</a:t>
            </a:r>
          </a:p>
          <a:p>
            <a:pPr lvl="1"/>
            <a:r>
              <a:rPr lang="uk-UA" dirty="0"/>
              <a:t>проведення інформаційних кампаній.</a:t>
            </a:r>
          </a:p>
          <a:p>
            <a:r>
              <a:rPr lang="uk-UA" dirty="0">
                <a:solidFill>
                  <a:srgbClr val="222222"/>
                </a:solidFill>
              </a:rPr>
              <a:t>П</a:t>
            </a:r>
            <a:r>
              <a:rPr lang="uk-UA" b="0" i="0" dirty="0">
                <a:solidFill>
                  <a:srgbClr val="222222"/>
                </a:solidFill>
                <a:effectLst/>
              </a:rPr>
              <a:t>акети заходів державної політики кращим чином підтримує перехід до низьковуглецевого розвитку у порівнянні із запровадженням окремих інструментів</a:t>
            </a:r>
            <a:r>
              <a:rPr lang="ru-RU" b="0" i="0" dirty="0">
                <a:solidFill>
                  <a:srgbClr val="222222"/>
                </a:solidFill>
                <a:effectLst/>
              </a:rPr>
              <a:t>.</a:t>
            </a:r>
          </a:p>
          <a:p>
            <a:r>
              <a:rPr lang="uk-UA" b="0" i="0" dirty="0">
                <a:solidFill>
                  <a:srgbClr val="222222"/>
                </a:solidFill>
                <a:effectLst/>
              </a:rPr>
              <a:t>Вплітання заходів зі скорочення викидів у ширший контекст розвитку може збільшити темп, глибину та охоплення скорочення викидів</a:t>
            </a:r>
            <a:r>
              <a:rPr lang="ru-RU" b="0" i="0" dirty="0">
                <a:solidFill>
                  <a:srgbClr val="222222"/>
                </a:solidFill>
                <a:effectLst/>
              </a:rPr>
              <a:t>.</a:t>
            </a:r>
          </a:p>
          <a:p>
            <a:endParaRPr lang="en-US" b="0" i="0" dirty="0">
              <a:solidFill>
                <a:srgbClr val="222222"/>
              </a:solidFill>
              <a:effectLst/>
            </a:endParaRPr>
          </a:p>
          <a:p>
            <a:pPr marL="0" indent="0">
              <a:buNone/>
            </a:pPr>
            <a:endParaRPr lang="uk-UA" dirty="0"/>
          </a:p>
        </p:txBody>
      </p:sp>
    </p:spTree>
    <p:extLst>
      <p:ext uri="{BB962C8B-B14F-4D97-AF65-F5344CB8AC3E}">
        <p14:creationId xmlns:p14="http://schemas.microsoft.com/office/powerpoint/2010/main" val="2700996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17.1.1417"/>
  <p:tag name="SLIDO_PRESENTATION_ID" val="00000000-0000-0000-0000-000000000000"/>
  <p:tag name="SLIDO_EVENT_UUID" val="77c57af6-44ff-4556-9638-120dfe79f74e"/>
  <p:tag name="SLIDO_EVENT_SECTION_UUID" val="6be84c95-2bf7-4121-8aec-c77b2abf2cae"/>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5380</TotalTime>
  <Words>1334</Words>
  <Application>Microsoft Office PowerPoint</Application>
  <PresentationFormat>Широкий екран</PresentationFormat>
  <Paragraphs>100</Paragraphs>
  <Slides>11</Slides>
  <Notes>11</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11</vt:i4>
      </vt:variant>
    </vt:vector>
  </HeadingPairs>
  <TitlesOfParts>
    <vt:vector size="18" baseType="lpstr">
      <vt:lpstr>Arial</vt:lpstr>
      <vt:lpstr>Arial Narrow</vt:lpstr>
      <vt:lpstr>Calibri</vt:lpstr>
      <vt:lpstr>Calibri Light</vt:lpstr>
      <vt:lpstr>Times New Roman</vt:lpstr>
      <vt:lpstr>Trebuchant MS</vt:lpstr>
      <vt:lpstr>Тема Office</vt:lpstr>
      <vt:lpstr>Презентація PowerPoint</vt:lpstr>
      <vt:lpstr>Презентація PowerPoint</vt:lpstr>
      <vt:lpstr>Відходи у містах та зміна клімату</vt:lpstr>
      <vt:lpstr>Потенціал для скорочення викидів</vt:lpstr>
      <vt:lpstr>Станція компостування у м. Львів</vt:lpstr>
      <vt:lpstr>Скорочення викидів парникових газів</vt:lpstr>
      <vt:lpstr>Результати оцінки скорочень викидів</vt:lpstr>
      <vt:lpstr>Можливості кліматичного фінансування</vt:lpstr>
      <vt:lpstr>Роль міст у кліматичній політиці</vt:lpstr>
      <vt:lpstr> Висновки</vt:lpstr>
      <vt:lpstr>Презентація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Mykola Shlapak</cp:lastModifiedBy>
  <cp:revision>348</cp:revision>
  <dcterms:created xsi:type="dcterms:W3CDTF">2021-03-10T07:59:47Z</dcterms:created>
  <dcterms:modified xsi:type="dcterms:W3CDTF">2023-05-25T07:36:27Z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0.17.1.1417</vt:lpwstr>
  </property>
</Properties>
</file>